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9" r:id="rId6"/>
    <p:sldId id="262" r:id="rId7"/>
    <p:sldId id="263" r:id="rId8"/>
    <p:sldId id="264" r:id="rId9"/>
    <p:sldId id="270" r:id="rId10"/>
    <p:sldId id="272" r:id="rId11"/>
    <p:sldId id="271" r:id="rId12"/>
    <p:sldId id="265" r:id="rId13"/>
    <p:sldId id="273" r:id="rId14"/>
    <p:sldId id="267" r:id="rId15"/>
    <p:sldId id="268" r:id="rId16"/>
    <p:sldId id="274"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687" autoAdjust="0"/>
    <p:restoredTop sz="94660"/>
  </p:normalViewPr>
  <p:slideViewPr>
    <p:cSldViewPr snapToGrid="0">
      <p:cViewPr>
        <p:scale>
          <a:sx n="105" d="100"/>
          <a:sy n="105" d="100"/>
        </p:scale>
        <p:origin x="84" y="-3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2DB8C3-A159-440D-BA7D-C0447ABB9C8B}" type="datetimeFigureOut">
              <a:rPr lang="zh-CN" altLang="en-US" smtClean="0"/>
              <a:t>2024/6/26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4483B5-3A02-423F-8439-CB3B259BC1DA}" type="slidenum">
              <a:rPr lang="zh-CN" altLang="en-US" smtClean="0"/>
              <a:t>‹#›</a:t>
            </a:fld>
            <a:endParaRPr lang="zh-CN" altLang="en-US"/>
          </a:p>
        </p:txBody>
      </p:sp>
    </p:spTree>
    <p:extLst>
      <p:ext uri="{BB962C8B-B14F-4D97-AF65-F5344CB8AC3E}">
        <p14:creationId xmlns:p14="http://schemas.microsoft.com/office/powerpoint/2010/main" val="3962995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34483B5-3A02-423F-8439-CB3B259BC1DA}" type="slidenum">
              <a:rPr lang="zh-CN" altLang="en-US" smtClean="0"/>
              <a:t>4</a:t>
            </a:fld>
            <a:endParaRPr lang="zh-CN" altLang="en-US"/>
          </a:p>
        </p:txBody>
      </p:sp>
    </p:spTree>
    <p:extLst>
      <p:ext uri="{BB962C8B-B14F-4D97-AF65-F5344CB8AC3E}">
        <p14:creationId xmlns:p14="http://schemas.microsoft.com/office/powerpoint/2010/main" val="1588455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34483B5-3A02-423F-8439-CB3B259BC1DA}" type="slidenum">
              <a:rPr lang="zh-CN" altLang="en-US" smtClean="0"/>
              <a:t>5</a:t>
            </a:fld>
            <a:endParaRPr lang="zh-CN" altLang="en-US"/>
          </a:p>
        </p:txBody>
      </p:sp>
    </p:spTree>
    <p:extLst>
      <p:ext uri="{BB962C8B-B14F-4D97-AF65-F5344CB8AC3E}">
        <p14:creationId xmlns:p14="http://schemas.microsoft.com/office/powerpoint/2010/main" val="3601077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34483B5-3A02-423F-8439-CB3B259BC1DA}" type="slidenum">
              <a:rPr lang="zh-CN" altLang="en-US" smtClean="0"/>
              <a:t>6</a:t>
            </a:fld>
            <a:endParaRPr lang="zh-CN" altLang="en-US"/>
          </a:p>
        </p:txBody>
      </p:sp>
    </p:spTree>
    <p:extLst>
      <p:ext uri="{BB962C8B-B14F-4D97-AF65-F5344CB8AC3E}">
        <p14:creationId xmlns:p14="http://schemas.microsoft.com/office/powerpoint/2010/main" val="8641286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34483B5-3A02-423F-8439-CB3B259BC1DA}" type="slidenum">
              <a:rPr lang="zh-CN" altLang="en-US" smtClean="0"/>
              <a:t>7</a:t>
            </a:fld>
            <a:endParaRPr lang="zh-CN" altLang="en-US"/>
          </a:p>
        </p:txBody>
      </p:sp>
    </p:spTree>
    <p:extLst>
      <p:ext uri="{BB962C8B-B14F-4D97-AF65-F5344CB8AC3E}">
        <p14:creationId xmlns:p14="http://schemas.microsoft.com/office/powerpoint/2010/main" val="310268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4D4D4D"/>
                </a:solidFill>
                <a:effectLst/>
                <a:highlight>
                  <a:srgbClr val="FFFFFF"/>
                </a:highlight>
                <a:latin typeface="-apple-system"/>
              </a:rPr>
              <a:t>输入数据包括仅有各行文本标注的真实数据和有完整标注的合成数据。为了验证弱监督学习方法的泛化性，合成数据采用将字体文件生成的汉字贴到简单背景上的方法，因此与真实数据存在较大的差异。弱监督学习方法需要将合成数据中学习到的检测识别能力迁移到多种多样的真实场景中。</a:t>
            </a:r>
            <a:endParaRPr lang="zh-CN" altLang="en-US" dirty="0"/>
          </a:p>
        </p:txBody>
      </p:sp>
      <p:sp>
        <p:nvSpPr>
          <p:cNvPr id="4" name="灯片编号占位符 3"/>
          <p:cNvSpPr>
            <a:spLocks noGrp="1"/>
          </p:cNvSpPr>
          <p:nvPr>
            <p:ph type="sldNum" sz="quarter" idx="5"/>
          </p:nvPr>
        </p:nvSpPr>
        <p:spPr/>
        <p:txBody>
          <a:bodyPr/>
          <a:lstStyle/>
          <a:p>
            <a:fld id="{134483B5-3A02-423F-8439-CB3B259BC1DA}" type="slidenum">
              <a:rPr lang="zh-CN" altLang="en-US" smtClean="0"/>
              <a:t>9</a:t>
            </a:fld>
            <a:endParaRPr lang="zh-CN" altLang="en-US"/>
          </a:p>
        </p:txBody>
      </p:sp>
    </p:spTree>
    <p:extLst>
      <p:ext uri="{BB962C8B-B14F-4D97-AF65-F5344CB8AC3E}">
        <p14:creationId xmlns:p14="http://schemas.microsoft.com/office/powerpoint/2010/main" val="2188280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34483B5-3A02-423F-8439-CB3B259BC1DA}" type="slidenum">
              <a:rPr lang="zh-CN" altLang="en-US" smtClean="0"/>
              <a:t>15</a:t>
            </a:fld>
            <a:endParaRPr lang="zh-CN" altLang="en-US"/>
          </a:p>
        </p:txBody>
      </p:sp>
    </p:spTree>
    <p:extLst>
      <p:ext uri="{BB962C8B-B14F-4D97-AF65-F5344CB8AC3E}">
        <p14:creationId xmlns:p14="http://schemas.microsoft.com/office/powerpoint/2010/main" val="20836626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34483B5-3A02-423F-8439-CB3B259BC1DA}" type="slidenum">
              <a:rPr lang="zh-CN" altLang="en-US" smtClean="0"/>
              <a:t>16</a:t>
            </a:fld>
            <a:endParaRPr lang="zh-CN" altLang="en-US"/>
          </a:p>
        </p:txBody>
      </p:sp>
    </p:spTree>
    <p:extLst>
      <p:ext uri="{BB962C8B-B14F-4D97-AF65-F5344CB8AC3E}">
        <p14:creationId xmlns:p14="http://schemas.microsoft.com/office/powerpoint/2010/main" val="18485523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0215BA-7F95-6691-C112-D4C6702A201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A9A94EB-4CD4-85EB-663E-1A99930C0C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3C34D42-81C8-8D99-0745-4860528410EF}"/>
              </a:ext>
            </a:extLst>
          </p:cNvPr>
          <p:cNvSpPr>
            <a:spLocks noGrp="1"/>
          </p:cNvSpPr>
          <p:nvPr>
            <p:ph type="dt" sz="half" idx="10"/>
          </p:nvPr>
        </p:nvSpPr>
        <p:spPr/>
        <p:txBody>
          <a:bodyPr/>
          <a:lstStyle/>
          <a:p>
            <a:fld id="{37F85FB1-ADCD-4AC1-949A-FB73F2E5E83A}" type="datetimeFigureOut">
              <a:rPr lang="zh-CN" altLang="en-US" smtClean="0"/>
              <a:t>2024/6/26</a:t>
            </a:fld>
            <a:endParaRPr lang="zh-CN" altLang="en-US"/>
          </a:p>
        </p:txBody>
      </p:sp>
      <p:sp>
        <p:nvSpPr>
          <p:cNvPr id="5" name="页脚占位符 4">
            <a:extLst>
              <a:ext uri="{FF2B5EF4-FFF2-40B4-BE49-F238E27FC236}">
                <a16:creationId xmlns:a16="http://schemas.microsoft.com/office/drawing/2014/main" id="{FEBCA595-C6DC-A4D8-9DBF-FB4F51D2C9C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FE6A39F-754A-9AE8-6B45-24E8EF03D365}"/>
              </a:ext>
            </a:extLst>
          </p:cNvPr>
          <p:cNvSpPr>
            <a:spLocks noGrp="1"/>
          </p:cNvSpPr>
          <p:nvPr>
            <p:ph type="sldNum" sz="quarter" idx="12"/>
          </p:nvPr>
        </p:nvSpPr>
        <p:spPr/>
        <p:txBody>
          <a:body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21722343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A60006-3E6A-B8B7-AC67-112D6D0CD18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F7222481-05A2-7650-3625-57295AF28A44}"/>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76A4809-E28A-A92D-698B-328C16795CA1}"/>
              </a:ext>
            </a:extLst>
          </p:cNvPr>
          <p:cNvSpPr>
            <a:spLocks noGrp="1"/>
          </p:cNvSpPr>
          <p:nvPr>
            <p:ph type="dt" sz="half" idx="10"/>
          </p:nvPr>
        </p:nvSpPr>
        <p:spPr/>
        <p:txBody>
          <a:bodyPr/>
          <a:lstStyle/>
          <a:p>
            <a:fld id="{37F85FB1-ADCD-4AC1-949A-FB73F2E5E83A}" type="datetimeFigureOut">
              <a:rPr lang="zh-CN" altLang="en-US" smtClean="0"/>
              <a:t>2024/6/26</a:t>
            </a:fld>
            <a:endParaRPr lang="zh-CN" altLang="en-US"/>
          </a:p>
        </p:txBody>
      </p:sp>
      <p:sp>
        <p:nvSpPr>
          <p:cNvPr id="5" name="页脚占位符 4">
            <a:extLst>
              <a:ext uri="{FF2B5EF4-FFF2-40B4-BE49-F238E27FC236}">
                <a16:creationId xmlns:a16="http://schemas.microsoft.com/office/drawing/2014/main" id="{0C4477D8-9CD0-12C9-3E66-BADA0810C4C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FAB2B3E-E28A-555E-85D8-EA959F46EC89}"/>
              </a:ext>
            </a:extLst>
          </p:cNvPr>
          <p:cNvSpPr>
            <a:spLocks noGrp="1"/>
          </p:cNvSpPr>
          <p:nvPr>
            <p:ph type="sldNum" sz="quarter" idx="12"/>
          </p:nvPr>
        </p:nvSpPr>
        <p:spPr/>
        <p:txBody>
          <a:body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358824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82AA460-F65B-B7DA-F6DE-864EA9A4660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70CE3F1-66B3-D59E-FE38-41E0E722D757}"/>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6F8E92C-8357-3F1A-2E1E-A6BDB40CA55C}"/>
              </a:ext>
            </a:extLst>
          </p:cNvPr>
          <p:cNvSpPr>
            <a:spLocks noGrp="1"/>
          </p:cNvSpPr>
          <p:nvPr>
            <p:ph type="dt" sz="half" idx="10"/>
          </p:nvPr>
        </p:nvSpPr>
        <p:spPr/>
        <p:txBody>
          <a:bodyPr/>
          <a:lstStyle/>
          <a:p>
            <a:fld id="{37F85FB1-ADCD-4AC1-949A-FB73F2E5E83A}" type="datetimeFigureOut">
              <a:rPr lang="zh-CN" altLang="en-US" smtClean="0"/>
              <a:t>2024/6/26</a:t>
            </a:fld>
            <a:endParaRPr lang="zh-CN" altLang="en-US"/>
          </a:p>
        </p:txBody>
      </p:sp>
      <p:sp>
        <p:nvSpPr>
          <p:cNvPr id="5" name="页脚占位符 4">
            <a:extLst>
              <a:ext uri="{FF2B5EF4-FFF2-40B4-BE49-F238E27FC236}">
                <a16:creationId xmlns:a16="http://schemas.microsoft.com/office/drawing/2014/main" id="{0DC330CF-4ED5-F5C4-EEA2-D7A50F37DA9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0BE0028-5780-81D0-5DFD-D593719B2388}"/>
              </a:ext>
            </a:extLst>
          </p:cNvPr>
          <p:cNvSpPr>
            <a:spLocks noGrp="1"/>
          </p:cNvSpPr>
          <p:nvPr>
            <p:ph type="sldNum" sz="quarter" idx="12"/>
          </p:nvPr>
        </p:nvSpPr>
        <p:spPr/>
        <p:txBody>
          <a:body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3584904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4523EF-A1A3-F629-A56C-E06A80C556F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CEDCF9A-76AE-D5A6-3D5A-32873AD21D4D}"/>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0D39750-16CB-251C-7853-170B09CCEBFE}"/>
              </a:ext>
            </a:extLst>
          </p:cNvPr>
          <p:cNvSpPr>
            <a:spLocks noGrp="1"/>
          </p:cNvSpPr>
          <p:nvPr>
            <p:ph type="dt" sz="half" idx="10"/>
          </p:nvPr>
        </p:nvSpPr>
        <p:spPr/>
        <p:txBody>
          <a:bodyPr/>
          <a:lstStyle/>
          <a:p>
            <a:fld id="{37F85FB1-ADCD-4AC1-949A-FB73F2E5E83A}" type="datetimeFigureOut">
              <a:rPr lang="zh-CN" altLang="en-US" smtClean="0"/>
              <a:t>2024/6/26</a:t>
            </a:fld>
            <a:endParaRPr lang="zh-CN" altLang="en-US"/>
          </a:p>
        </p:txBody>
      </p:sp>
      <p:sp>
        <p:nvSpPr>
          <p:cNvPr id="5" name="页脚占位符 4">
            <a:extLst>
              <a:ext uri="{FF2B5EF4-FFF2-40B4-BE49-F238E27FC236}">
                <a16:creationId xmlns:a16="http://schemas.microsoft.com/office/drawing/2014/main" id="{505E02D9-2AE4-59AE-5D58-957DCA685A3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C04260A-8B2F-25C1-59DE-BFB4097E003F}"/>
              </a:ext>
            </a:extLst>
          </p:cNvPr>
          <p:cNvSpPr>
            <a:spLocks noGrp="1"/>
          </p:cNvSpPr>
          <p:nvPr>
            <p:ph type="sldNum" sz="quarter" idx="12"/>
          </p:nvPr>
        </p:nvSpPr>
        <p:spPr/>
        <p:txBody>
          <a:body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3624886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4D7F69-366A-C841-18A5-46705AD2A83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EE7E788-A1D3-1514-1BB4-E1BA031DC12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9A5AAA5-D6CB-D1B4-18C5-6F3C7478C2BB}"/>
              </a:ext>
            </a:extLst>
          </p:cNvPr>
          <p:cNvSpPr>
            <a:spLocks noGrp="1"/>
          </p:cNvSpPr>
          <p:nvPr>
            <p:ph type="dt" sz="half" idx="10"/>
          </p:nvPr>
        </p:nvSpPr>
        <p:spPr/>
        <p:txBody>
          <a:bodyPr/>
          <a:lstStyle/>
          <a:p>
            <a:fld id="{37F85FB1-ADCD-4AC1-949A-FB73F2E5E83A}" type="datetimeFigureOut">
              <a:rPr lang="zh-CN" altLang="en-US" smtClean="0"/>
              <a:t>2024/6/26</a:t>
            </a:fld>
            <a:endParaRPr lang="zh-CN" altLang="en-US"/>
          </a:p>
        </p:txBody>
      </p:sp>
      <p:sp>
        <p:nvSpPr>
          <p:cNvPr id="5" name="页脚占位符 4">
            <a:extLst>
              <a:ext uri="{FF2B5EF4-FFF2-40B4-BE49-F238E27FC236}">
                <a16:creationId xmlns:a16="http://schemas.microsoft.com/office/drawing/2014/main" id="{4115FCAC-E7C3-79C0-D23F-887EE5F0A6F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F8EA314-D513-9FA2-282B-B394F857CA98}"/>
              </a:ext>
            </a:extLst>
          </p:cNvPr>
          <p:cNvSpPr>
            <a:spLocks noGrp="1"/>
          </p:cNvSpPr>
          <p:nvPr>
            <p:ph type="sldNum" sz="quarter" idx="12"/>
          </p:nvPr>
        </p:nvSpPr>
        <p:spPr/>
        <p:txBody>
          <a:body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5886775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880A41-0409-A976-92C1-889F92222AD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4A9CC9F-C009-6664-E6D0-2C193EC8C5B1}"/>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678841F4-8A77-D4F1-315C-FD3AB4DAE04F}"/>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532A89D9-7CF5-EE91-1E19-D8770CA92758}"/>
              </a:ext>
            </a:extLst>
          </p:cNvPr>
          <p:cNvSpPr>
            <a:spLocks noGrp="1"/>
          </p:cNvSpPr>
          <p:nvPr>
            <p:ph type="dt" sz="half" idx="10"/>
          </p:nvPr>
        </p:nvSpPr>
        <p:spPr/>
        <p:txBody>
          <a:bodyPr/>
          <a:lstStyle/>
          <a:p>
            <a:fld id="{37F85FB1-ADCD-4AC1-949A-FB73F2E5E83A}" type="datetimeFigureOut">
              <a:rPr lang="zh-CN" altLang="en-US" smtClean="0"/>
              <a:t>2024/6/26</a:t>
            </a:fld>
            <a:endParaRPr lang="zh-CN" altLang="en-US"/>
          </a:p>
        </p:txBody>
      </p:sp>
      <p:sp>
        <p:nvSpPr>
          <p:cNvPr id="6" name="页脚占位符 5">
            <a:extLst>
              <a:ext uri="{FF2B5EF4-FFF2-40B4-BE49-F238E27FC236}">
                <a16:creationId xmlns:a16="http://schemas.microsoft.com/office/drawing/2014/main" id="{1CCAB301-50F8-3830-A943-12AEEE2E441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2AC75EC-DAB5-40F2-5E4D-478668999AB2}"/>
              </a:ext>
            </a:extLst>
          </p:cNvPr>
          <p:cNvSpPr>
            <a:spLocks noGrp="1"/>
          </p:cNvSpPr>
          <p:nvPr>
            <p:ph type="sldNum" sz="quarter" idx="12"/>
          </p:nvPr>
        </p:nvSpPr>
        <p:spPr/>
        <p:txBody>
          <a:body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1029124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A30C84-96F7-BF54-4ACF-166FDDADC307}"/>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CDC1BE42-8F76-211C-9979-EFA84F7085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E9338484-7B6C-722C-8B8B-8BD395356684}"/>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3B47283D-1D3B-DE1E-1A9C-21FB8DD5B1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D8A80EEE-1191-7BE6-BC5D-17D4653A0AB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BF59D819-3E71-69BA-0F6F-0F53E4B85EB9}"/>
              </a:ext>
            </a:extLst>
          </p:cNvPr>
          <p:cNvSpPr>
            <a:spLocks noGrp="1"/>
          </p:cNvSpPr>
          <p:nvPr>
            <p:ph type="dt" sz="half" idx="10"/>
          </p:nvPr>
        </p:nvSpPr>
        <p:spPr/>
        <p:txBody>
          <a:bodyPr/>
          <a:lstStyle/>
          <a:p>
            <a:fld id="{37F85FB1-ADCD-4AC1-949A-FB73F2E5E83A}" type="datetimeFigureOut">
              <a:rPr lang="zh-CN" altLang="en-US" smtClean="0"/>
              <a:t>2024/6/26</a:t>
            </a:fld>
            <a:endParaRPr lang="zh-CN" altLang="en-US"/>
          </a:p>
        </p:txBody>
      </p:sp>
      <p:sp>
        <p:nvSpPr>
          <p:cNvPr id="8" name="页脚占位符 7">
            <a:extLst>
              <a:ext uri="{FF2B5EF4-FFF2-40B4-BE49-F238E27FC236}">
                <a16:creationId xmlns:a16="http://schemas.microsoft.com/office/drawing/2014/main" id="{ABC7FF37-DF6B-E695-B5B9-91FA7B669F2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4F55DADC-F0D5-9392-F342-A4ABA77F0C2E}"/>
              </a:ext>
            </a:extLst>
          </p:cNvPr>
          <p:cNvSpPr>
            <a:spLocks noGrp="1"/>
          </p:cNvSpPr>
          <p:nvPr>
            <p:ph type="sldNum" sz="quarter" idx="12"/>
          </p:nvPr>
        </p:nvSpPr>
        <p:spPr/>
        <p:txBody>
          <a:body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3207453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47AED7-4F95-45B8-8343-722B2DED325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9F02ACD5-FDCB-724B-5553-565C8F4D8ABF}"/>
              </a:ext>
            </a:extLst>
          </p:cNvPr>
          <p:cNvSpPr>
            <a:spLocks noGrp="1"/>
          </p:cNvSpPr>
          <p:nvPr>
            <p:ph type="dt" sz="half" idx="10"/>
          </p:nvPr>
        </p:nvSpPr>
        <p:spPr/>
        <p:txBody>
          <a:bodyPr/>
          <a:lstStyle/>
          <a:p>
            <a:fld id="{37F85FB1-ADCD-4AC1-949A-FB73F2E5E83A}" type="datetimeFigureOut">
              <a:rPr lang="zh-CN" altLang="en-US" smtClean="0"/>
              <a:t>2024/6/26</a:t>
            </a:fld>
            <a:endParaRPr lang="zh-CN" altLang="en-US"/>
          </a:p>
        </p:txBody>
      </p:sp>
      <p:sp>
        <p:nvSpPr>
          <p:cNvPr id="4" name="页脚占位符 3">
            <a:extLst>
              <a:ext uri="{FF2B5EF4-FFF2-40B4-BE49-F238E27FC236}">
                <a16:creationId xmlns:a16="http://schemas.microsoft.com/office/drawing/2014/main" id="{C0E75D88-4970-31ED-FE72-FB63A241E7F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9C8B709-00FA-041A-4E6E-9F6F1672DE42}"/>
              </a:ext>
            </a:extLst>
          </p:cNvPr>
          <p:cNvSpPr>
            <a:spLocks noGrp="1"/>
          </p:cNvSpPr>
          <p:nvPr>
            <p:ph type="sldNum" sz="quarter" idx="12"/>
          </p:nvPr>
        </p:nvSpPr>
        <p:spPr/>
        <p:txBody>
          <a:body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36281539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251EA9E-B3F3-2E49-8387-9ECE070D4B9C}"/>
              </a:ext>
            </a:extLst>
          </p:cNvPr>
          <p:cNvSpPr>
            <a:spLocks noGrp="1"/>
          </p:cNvSpPr>
          <p:nvPr>
            <p:ph type="dt" sz="half" idx="10"/>
          </p:nvPr>
        </p:nvSpPr>
        <p:spPr/>
        <p:txBody>
          <a:bodyPr/>
          <a:lstStyle/>
          <a:p>
            <a:fld id="{37F85FB1-ADCD-4AC1-949A-FB73F2E5E83A}" type="datetimeFigureOut">
              <a:rPr lang="zh-CN" altLang="en-US" smtClean="0"/>
              <a:t>2024/6/26</a:t>
            </a:fld>
            <a:endParaRPr lang="zh-CN" altLang="en-US"/>
          </a:p>
        </p:txBody>
      </p:sp>
      <p:sp>
        <p:nvSpPr>
          <p:cNvPr id="3" name="页脚占位符 2">
            <a:extLst>
              <a:ext uri="{FF2B5EF4-FFF2-40B4-BE49-F238E27FC236}">
                <a16:creationId xmlns:a16="http://schemas.microsoft.com/office/drawing/2014/main" id="{C55FAE9C-1198-8C61-E6F7-CE2981E071E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301A3BC-00C1-386F-27CD-762F90DF0CC8}"/>
              </a:ext>
            </a:extLst>
          </p:cNvPr>
          <p:cNvSpPr>
            <a:spLocks noGrp="1"/>
          </p:cNvSpPr>
          <p:nvPr>
            <p:ph type="sldNum" sz="quarter" idx="12"/>
          </p:nvPr>
        </p:nvSpPr>
        <p:spPr/>
        <p:txBody>
          <a:body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3091338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D96BB6-78AF-86E6-91D9-4F88AEECB23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5AB1C567-EEE0-0149-21F6-4FB455B7AF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EF6145E-54BF-01AF-2298-5B81C6B431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BB7E4CD-C764-43A9-11F5-C7EDF799824A}"/>
              </a:ext>
            </a:extLst>
          </p:cNvPr>
          <p:cNvSpPr>
            <a:spLocks noGrp="1"/>
          </p:cNvSpPr>
          <p:nvPr>
            <p:ph type="dt" sz="half" idx="10"/>
          </p:nvPr>
        </p:nvSpPr>
        <p:spPr/>
        <p:txBody>
          <a:bodyPr/>
          <a:lstStyle/>
          <a:p>
            <a:fld id="{37F85FB1-ADCD-4AC1-949A-FB73F2E5E83A}" type="datetimeFigureOut">
              <a:rPr lang="zh-CN" altLang="en-US" smtClean="0"/>
              <a:t>2024/6/26</a:t>
            </a:fld>
            <a:endParaRPr lang="zh-CN" altLang="en-US"/>
          </a:p>
        </p:txBody>
      </p:sp>
      <p:sp>
        <p:nvSpPr>
          <p:cNvPr id="6" name="页脚占位符 5">
            <a:extLst>
              <a:ext uri="{FF2B5EF4-FFF2-40B4-BE49-F238E27FC236}">
                <a16:creationId xmlns:a16="http://schemas.microsoft.com/office/drawing/2014/main" id="{4D32486D-BEC5-D63F-64B0-7F0C8C1C6AA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0C5FB91-392D-953A-B788-11DC5BA05E19}"/>
              </a:ext>
            </a:extLst>
          </p:cNvPr>
          <p:cNvSpPr>
            <a:spLocks noGrp="1"/>
          </p:cNvSpPr>
          <p:nvPr>
            <p:ph type="sldNum" sz="quarter" idx="12"/>
          </p:nvPr>
        </p:nvSpPr>
        <p:spPr/>
        <p:txBody>
          <a:body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2766749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9D1997-8EEC-FCB2-F06B-06583D9C303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EDD16BF-4894-73E8-1553-39C0437945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D028E56-9AC7-2902-3799-25A9829615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B190EF4-3EAE-EE72-02E5-0FA174B3D93A}"/>
              </a:ext>
            </a:extLst>
          </p:cNvPr>
          <p:cNvSpPr>
            <a:spLocks noGrp="1"/>
          </p:cNvSpPr>
          <p:nvPr>
            <p:ph type="dt" sz="half" idx="10"/>
          </p:nvPr>
        </p:nvSpPr>
        <p:spPr/>
        <p:txBody>
          <a:bodyPr/>
          <a:lstStyle/>
          <a:p>
            <a:fld id="{37F85FB1-ADCD-4AC1-949A-FB73F2E5E83A}" type="datetimeFigureOut">
              <a:rPr lang="zh-CN" altLang="en-US" smtClean="0"/>
              <a:t>2024/6/26</a:t>
            </a:fld>
            <a:endParaRPr lang="zh-CN" altLang="en-US"/>
          </a:p>
        </p:txBody>
      </p:sp>
      <p:sp>
        <p:nvSpPr>
          <p:cNvPr id="6" name="页脚占位符 5">
            <a:extLst>
              <a:ext uri="{FF2B5EF4-FFF2-40B4-BE49-F238E27FC236}">
                <a16:creationId xmlns:a16="http://schemas.microsoft.com/office/drawing/2014/main" id="{DF6E1251-2DF9-680D-2801-96FC7567D6D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02F69BF-A635-E90C-2C9D-A3A0F8B201DA}"/>
              </a:ext>
            </a:extLst>
          </p:cNvPr>
          <p:cNvSpPr>
            <a:spLocks noGrp="1"/>
          </p:cNvSpPr>
          <p:nvPr>
            <p:ph type="sldNum" sz="quarter" idx="12"/>
          </p:nvPr>
        </p:nvSpPr>
        <p:spPr/>
        <p:txBody>
          <a:body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626177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B490F3A-8949-2D5C-B2C5-2CAD8FC6DC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29563717-EBDA-AC34-7A7E-24A575DC3E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78839CC-9A7C-6024-3632-89AF485AC2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7F85FB1-ADCD-4AC1-949A-FB73F2E5E83A}" type="datetimeFigureOut">
              <a:rPr lang="zh-CN" altLang="en-US" smtClean="0"/>
              <a:t>2024/6/26</a:t>
            </a:fld>
            <a:endParaRPr lang="zh-CN" altLang="en-US"/>
          </a:p>
        </p:txBody>
      </p:sp>
      <p:sp>
        <p:nvSpPr>
          <p:cNvPr id="5" name="页脚占位符 4">
            <a:extLst>
              <a:ext uri="{FF2B5EF4-FFF2-40B4-BE49-F238E27FC236}">
                <a16:creationId xmlns:a16="http://schemas.microsoft.com/office/drawing/2014/main" id="{3133590B-04BE-BBBA-CA51-8A23F6A9CE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BC2D4E7D-C7AC-8C23-18AC-FFBEBCB3E0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8C8002E-E359-4402-83EB-28B2C25E2BBC}" type="slidenum">
              <a:rPr lang="zh-CN" altLang="en-US" smtClean="0"/>
              <a:t>‹#›</a:t>
            </a:fld>
            <a:endParaRPr lang="zh-CN" altLang="en-US"/>
          </a:p>
        </p:txBody>
      </p:sp>
    </p:spTree>
    <p:extLst>
      <p:ext uri="{BB962C8B-B14F-4D97-AF65-F5344CB8AC3E}">
        <p14:creationId xmlns:p14="http://schemas.microsoft.com/office/powerpoint/2010/main" val="2073271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B6C4EC-9051-E9B1-D66E-AFC489B3D3ED}"/>
              </a:ext>
            </a:extLst>
          </p:cNvPr>
          <p:cNvSpPr>
            <a:spLocks noGrp="1"/>
          </p:cNvSpPr>
          <p:nvPr>
            <p:ph type="ctrTitle"/>
          </p:nvPr>
        </p:nvSpPr>
        <p:spPr/>
        <p:txBody>
          <a:bodyPr>
            <a:normAutofit/>
          </a:bodyPr>
          <a:lstStyle/>
          <a:p>
            <a:r>
              <a:rPr lang="en-US" altLang="zh-CN" sz="3000" dirty="0" err="1">
                <a:latin typeface="Calibri" panose="020F0502020204030204" pitchFamily="34" charset="0"/>
                <a:ea typeface="Calibri" panose="020F0502020204030204" pitchFamily="34" charset="0"/>
                <a:cs typeface="Calibri" panose="020F0502020204030204" pitchFamily="34" charset="0"/>
              </a:rPr>
              <a:t>PageNet</a:t>
            </a:r>
            <a:r>
              <a:rPr lang="en-US" altLang="zh-CN" sz="3000" dirty="0">
                <a:latin typeface="Calibri" panose="020F0502020204030204" pitchFamily="34" charset="0"/>
                <a:ea typeface="Calibri" panose="020F0502020204030204" pitchFamily="34" charset="0"/>
                <a:cs typeface="Calibri" panose="020F0502020204030204" pitchFamily="34" charset="0"/>
              </a:rPr>
              <a:t>: Towards End-to-End Weakly Supervised Page-Level Handwritten Chinese Text Recognition</a:t>
            </a:r>
            <a:br>
              <a:rPr lang="en-US" altLang="zh-CN" sz="3000" dirty="0">
                <a:latin typeface="Calibri" panose="020F0502020204030204" pitchFamily="34" charset="0"/>
                <a:ea typeface="Calibri" panose="020F0502020204030204" pitchFamily="34" charset="0"/>
                <a:cs typeface="Calibri" panose="020F0502020204030204" pitchFamily="34" charset="0"/>
              </a:rPr>
            </a:br>
            <a:r>
              <a:rPr lang="en-US" altLang="zh-CN" sz="3000" dirty="0" err="1">
                <a:latin typeface="Calibri" panose="020F0502020204030204" pitchFamily="34" charset="0"/>
                <a:ea typeface="Calibri" panose="020F0502020204030204" pitchFamily="34" charset="0"/>
                <a:cs typeface="Calibri" panose="020F0502020204030204" pitchFamily="34" charset="0"/>
              </a:rPr>
              <a:t>PageNet</a:t>
            </a:r>
            <a:r>
              <a:rPr lang="en-US" altLang="zh-CN" sz="3000" dirty="0">
                <a:latin typeface="Calibri" panose="020F0502020204030204" pitchFamily="34" charset="0"/>
                <a:ea typeface="Calibri" panose="020F0502020204030204" pitchFamily="34" charset="0"/>
                <a:cs typeface="Calibri" panose="020F0502020204030204" pitchFamily="34" charset="0"/>
              </a:rPr>
              <a:t>: </a:t>
            </a:r>
            <a:r>
              <a:rPr lang="zh-CN" altLang="en-US" sz="3000" dirty="0">
                <a:latin typeface="Calibri" panose="020F0502020204030204" pitchFamily="34" charset="0"/>
                <a:ea typeface="Calibri" panose="020F0502020204030204" pitchFamily="34" charset="0"/>
                <a:cs typeface="Calibri" panose="020F0502020204030204" pitchFamily="34" charset="0"/>
              </a:rPr>
              <a:t>面向端到端、弱监督、篇幅级</a:t>
            </a:r>
            <a:r>
              <a:rPr lang="en-US" altLang="zh-CN" sz="3000" dirty="0">
                <a:latin typeface="Calibri" panose="020F0502020204030204" pitchFamily="34" charset="0"/>
                <a:ea typeface="Calibri" panose="020F0502020204030204" pitchFamily="34" charset="0"/>
                <a:cs typeface="Calibri" panose="020F0502020204030204" pitchFamily="34" charset="0"/>
              </a:rPr>
              <a:t>HCTR</a:t>
            </a:r>
            <a:br>
              <a:rPr lang="en-US" altLang="zh-CN" sz="3000" dirty="0">
                <a:latin typeface="Calibri" panose="020F0502020204030204" pitchFamily="34" charset="0"/>
                <a:ea typeface="Calibri" panose="020F0502020204030204" pitchFamily="34" charset="0"/>
                <a:cs typeface="Calibri" panose="020F0502020204030204" pitchFamily="34" charset="0"/>
              </a:rPr>
            </a:br>
            <a:endParaRPr lang="zh-CN" altLang="en-US" sz="3000" dirty="0">
              <a:latin typeface="Calibri" panose="020F0502020204030204" pitchFamily="34" charset="0"/>
              <a:cs typeface="Calibri" panose="020F0502020204030204" pitchFamily="34" charset="0"/>
            </a:endParaRPr>
          </a:p>
        </p:txBody>
      </p:sp>
      <p:sp>
        <p:nvSpPr>
          <p:cNvPr id="3" name="副标题 2">
            <a:extLst>
              <a:ext uri="{FF2B5EF4-FFF2-40B4-BE49-F238E27FC236}">
                <a16:creationId xmlns:a16="http://schemas.microsoft.com/office/drawing/2014/main" id="{B7FE050C-FA8A-D8B1-56E4-EDDDA893E300}"/>
              </a:ext>
            </a:extLst>
          </p:cNvPr>
          <p:cNvSpPr>
            <a:spLocks noGrp="1"/>
          </p:cNvSpPr>
          <p:nvPr>
            <p:ph type="subTitle" idx="1"/>
          </p:nvPr>
        </p:nvSpPr>
        <p:spPr/>
        <p:txBody>
          <a:bodyPr/>
          <a:lstStyle/>
          <a:p>
            <a:r>
              <a:rPr lang="en-US" altLang="zh-CN" dirty="0"/>
              <a:t>2024.6.28</a:t>
            </a:r>
          </a:p>
          <a:p>
            <a:r>
              <a:rPr lang="zh-CN" altLang="en-US"/>
              <a:t>侯悦琳</a:t>
            </a:r>
            <a:endParaRPr lang="zh-CN" altLang="en-US" dirty="0"/>
          </a:p>
        </p:txBody>
      </p:sp>
    </p:spTree>
    <p:extLst>
      <p:ext uri="{BB962C8B-B14F-4D97-AF65-F5344CB8AC3E}">
        <p14:creationId xmlns:p14="http://schemas.microsoft.com/office/powerpoint/2010/main" val="18027565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FE65DB-C428-9D50-A734-44D5D8D35966}"/>
              </a:ext>
            </a:extLst>
          </p:cNvPr>
          <p:cNvSpPr>
            <a:spLocks noGrp="1"/>
          </p:cNvSpPr>
          <p:nvPr>
            <p:ph type="title"/>
          </p:nvPr>
        </p:nvSpPr>
        <p:spPr/>
        <p:txBody>
          <a:bodyPr/>
          <a:lstStyle/>
          <a:p>
            <a:r>
              <a:rPr lang="en-US" altLang="zh-CN" dirty="0">
                <a:latin typeface="Calibri" panose="020F0502020204030204" pitchFamily="34" charset="0"/>
                <a:ea typeface="Calibri" panose="020F0502020204030204" pitchFamily="34" charset="0"/>
                <a:cs typeface="Calibri" panose="020F0502020204030204" pitchFamily="34" charset="0"/>
              </a:rPr>
              <a:t>Weakly supervised learning</a:t>
            </a:r>
            <a:endParaRPr lang="zh-CN" altLang="en-US"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5201F95E-EDBA-015C-E536-15E0AE3A3016}"/>
              </a:ext>
            </a:extLst>
          </p:cNvPr>
          <p:cNvSpPr>
            <a:spLocks noGrp="1"/>
          </p:cNvSpPr>
          <p:nvPr>
            <p:ph idx="1"/>
          </p:nvPr>
        </p:nvSpPr>
        <p:spPr>
          <a:xfrm>
            <a:off x="838200" y="1825625"/>
            <a:ext cx="11031908" cy="4351338"/>
          </a:xfrm>
        </p:spPr>
        <p:txBody>
          <a:bodyPr/>
          <a:lstStyle/>
          <a:p>
            <a:pPr marL="0" indent="0">
              <a:buNone/>
            </a:pPr>
            <a:endParaRPr lang="en-US" altLang="zh-CN" dirty="0">
              <a:latin typeface="Calibri" panose="020F0502020204030204" pitchFamily="34" charset="0"/>
              <a:ea typeface="Calibri" panose="020F0502020204030204" pitchFamily="34" charset="0"/>
              <a:cs typeface="Calibri" panose="020F0502020204030204" pitchFamily="34" charset="0"/>
            </a:endParaRPr>
          </a:p>
          <a:p>
            <a:r>
              <a:rPr lang="en-US" altLang="zh-CN" dirty="0">
                <a:latin typeface="Calibri" panose="020F0502020204030204" pitchFamily="34" charset="0"/>
                <a:ea typeface="Calibri" panose="020F0502020204030204" pitchFamily="34" charset="0"/>
                <a:cs typeface="Calibri" panose="020F0502020204030204" pitchFamily="34" charset="0"/>
              </a:rPr>
              <a:t>Matching: </a:t>
            </a:r>
            <a:r>
              <a:rPr lang="zh-CN" altLang="en-US" dirty="0">
                <a:latin typeface="Calibri" panose="020F0502020204030204" pitchFamily="34" charset="0"/>
                <a:cs typeface="Calibri" panose="020F0502020204030204" pitchFamily="34" charset="0"/>
              </a:rPr>
              <a:t>语义匹配 包含行匹配和单字匹配得到预测正确的单字</a:t>
            </a:r>
            <a:endParaRPr lang="en-US" altLang="zh-CN" dirty="0">
              <a:latin typeface="Calibri" panose="020F0502020204030204" pitchFamily="34" charset="0"/>
              <a:ea typeface="Calibri" panose="020F0502020204030204" pitchFamily="34" charset="0"/>
              <a:cs typeface="Calibri" panose="020F0502020204030204" pitchFamily="34" charset="0"/>
            </a:endParaRPr>
          </a:p>
          <a:p>
            <a:pPr marL="0" indent="0">
              <a:buNone/>
            </a:pPr>
            <a:r>
              <a:rPr lang="en-US" altLang="zh-CN" dirty="0">
                <a:latin typeface="Calibri" panose="020F0502020204030204" pitchFamily="34" charset="0"/>
                <a:ea typeface="Calibri" panose="020F0502020204030204" pitchFamily="34" charset="0"/>
                <a:cs typeface="Calibri" panose="020F0502020204030204" pitchFamily="34" charset="0"/>
              </a:rPr>
              <a:t>                       </a:t>
            </a:r>
            <a:r>
              <a:rPr lang="zh-CN" altLang="en-US" dirty="0">
                <a:latin typeface="Calibri" panose="020F0502020204030204" pitchFamily="34" charset="0"/>
                <a:cs typeface="Calibri" panose="020F0502020204030204" pitchFamily="34" charset="0"/>
              </a:rPr>
              <a:t>空间匹配 解决相同或相似的文本造成匹配模糊问题</a:t>
            </a:r>
          </a:p>
        </p:txBody>
      </p:sp>
      <p:pic>
        <p:nvPicPr>
          <p:cNvPr id="6" name="图片 5">
            <a:extLst>
              <a:ext uri="{FF2B5EF4-FFF2-40B4-BE49-F238E27FC236}">
                <a16:creationId xmlns:a16="http://schemas.microsoft.com/office/drawing/2014/main" id="{B8B8FCD1-9AD3-2F2B-C227-51961BFE3DBF}"/>
              </a:ext>
            </a:extLst>
          </p:cNvPr>
          <p:cNvPicPr>
            <a:picLocks noChangeAspect="1"/>
          </p:cNvPicPr>
          <p:nvPr/>
        </p:nvPicPr>
        <p:blipFill>
          <a:blip r:embed="rId2"/>
          <a:stretch>
            <a:fillRect/>
          </a:stretch>
        </p:blipFill>
        <p:spPr>
          <a:xfrm>
            <a:off x="838200" y="3609692"/>
            <a:ext cx="9345008" cy="3248308"/>
          </a:xfrm>
          <a:prstGeom prst="rect">
            <a:avLst/>
          </a:prstGeom>
        </p:spPr>
      </p:pic>
    </p:spTree>
    <p:extLst>
      <p:ext uri="{BB962C8B-B14F-4D97-AF65-F5344CB8AC3E}">
        <p14:creationId xmlns:p14="http://schemas.microsoft.com/office/powerpoint/2010/main" val="3958114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FE65DB-C428-9D50-A734-44D5D8D35966}"/>
              </a:ext>
            </a:extLst>
          </p:cNvPr>
          <p:cNvSpPr>
            <a:spLocks noGrp="1"/>
          </p:cNvSpPr>
          <p:nvPr>
            <p:ph type="title"/>
          </p:nvPr>
        </p:nvSpPr>
        <p:spPr/>
        <p:txBody>
          <a:bodyPr/>
          <a:lstStyle/>
          <a:p>
            <a:r>
              <a:rPr lang="en-US" altLang="zh-CN" dirty="0">
                <a:latin typeface="Calibri" panose="020F0502020204030204" pitchFamily="34" charset="0"/>
                <a:ea typeface="Calibri" panose="020F0502020204030204" pitchFamily="34" charset="0"/>
                <a:cs typeface="Calibri" panose="020F0502020204030204" pitchFamily="34" charset="0"/>
              </a:rPr>
              <a:t>Weakly supervised learning</a:t>
            </a:r>
            <a:endParaRPr lang="zh-CN" altLang="en-US"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5201F95E-EDBA-015C-E536-15E0AE3A3016}"/>
              </a:ext>
            </a:extLst>
          </p:cNvPr>
          <p:cNvSpPr>
            <a:spLocks noGrp="1"/>
          </p:cNvSpPr>
          <p:nvPr>
            <p:ph idx="1"/>
          </p:nvPr>
        </p:nvSpPr>
        <p:spPr>
          <a:xfrm>
            <a:off x="838200" y="1825625"/>
            <a:ext cx="11031908" cy="4351338"/>
          </a:xfrm>
        </p:spPr>
        <p:txBody>
          <a:bodyPr/>
          <a:lstStyle/>
          <a:p>
            <a:r>
              <a:rPr lang="en-US" altLang="zh-CN" dirty="0">
                <a:latin typeface="Calibri" panose="020F0502020204030204" pitchFamily="34" charset="0"/>
                <a:ea typeface="Calibri" panose="020F0502020204030204" pitchFamily="34" charset="0"/>
                <a:cs typeface="Calibri" panose="020F0502020204030204" pitchFamily="34" charset="0"/>
              </a:rPr>
              <a:t>Updating:</a:t>
            </a:r>
            <a:r>
              <a:rPr lang="zh-CN" altLang="en-US" dirty="0">
                <a:latin typeface="Calibri" panose="020F0502020204030204" pitchFamily="34" charset="0"/>
                <a:ea typeface="Calibri" panose="020F0502020204030204" pitchFamily="34" charset="0"/>
                <a:cs typeface="Calibri" panose="020F0502020204030204" pitchFamily="34" charset="0"/>
              </a:rPr>
              <a:t>更新伪标注</a:t>
            </a:r>
            <a:endParaRPr lang="en-US" altLang="zh-CN" dirty="0">
              <a:latin typeface="Calibri" panose="020F0502020204030204" pitchFamily="34" charset="0"/>
              <a:ea typeface="Calibri" panose="020F0502020204030204" pitchFamily="34" charset="0"/>
              <a:cs typeface="Calibri" panose="020F0502020204030204" pitchFamily="34" charset="0"/>
            </a:endParaRPr>
          </a:p>
          <a:p>
            <a:pPr marL="514350" indent="-514350">
              <a:buAutoNum type="arabicPeriod"/>
            </a:pPr>
            <a:r>
              <a:rPr lang="zh-CN" altLang="en-US" dirty="0"/>
              <a:t>直接从已经匹配字符的预测边界框复制</a:t>
            </a:r>
            <a:endParaRPr lang="en-US" altLang="zh-CN" dirty="0"/>
          </a:p>
          <a:p>
            <a:pPr marL="514350" indent="-514350">
              <a:buAutoNum type="arabicPeriod"/>
            </a:pPr>
            <a:r>
              <a:rPr lang="zh-CN" altLang="en-US" dirty="0"/>
              <a:t>对现有伪标签和匹配字符的预测边界框进行加权平均后更新</a:t>
            </a:r>
            <a:endParaRPr lang="en-US" altLang="zh-CN" dirty="0">
              <a:latin typeface="Calibri" panose="020F0502020204030204" pitchFamily="34" charset="0"/>
              <a:ea typeface="Calibri" panose="020F0502020204030204" pitchFamily="34" charset="0"/>
              <a:cs typeface="Calibri" panose="020F0502020204030204" pitchFamily="34" charset="0"/>
            </a:endParaRPr>
          </a:p>
          <a:p>
            <a:endParaRPr lang="en-US" altLang="zh-CN" dirty="0">
              <a:latin typeface="Calibri" panose="020F0502020204030204" pitchFamily="34" charset="0"/>
              <a:ea typeface="Calibri" panose="020F0502020204030204" pitchFamily="34" charset="0"/>
              <a:cs typeface="Calibri" panose="020F0502020204030204" pitchFamily="34" charset="0"/>
            </a:endParaRPr>
          </a:p>
        </p:txBody>
      </p:sp>
      <p:pic>
        <p:nvPicPr>
          <p:cNvPr id="6" name="图片 5">
            <a:extLst>
              <a:ext uri="{FF2B5EF4-FFF2-40B4-BE49-F238E27FC236}">
                <a16:creationId xmlns:a16="http://schemas.microsoft.com/office/drawing/2014/main" id="{A06AA098-C5B5-D4CA-80F7-163636D16CBE}"/>
              </a:ext>
            </a:extLst>
          </p:cNvPr>
          <p:cNvPicPr>
            <a:picLocks noChangeAspect="1"/>
          </p:cNvPicPr>
          <p:nvPr/>
        </p:nvPicPr>
        <p:blipFill>
          <a:blip r:embed="rId2"/>
          <a:stretch>
            <a:fillRect/>
          </a:stretch>
        </p:blipFill>
        <p:spPr>
          <a:xfrm>
            <a:off x="991312" y="3498042"/>
            <a:ext cx="4273047" cy="3260007"/>
          </a:xfrm>
          <a:prstGeom prst="rect">
            <a:avLst/>
          </a:prstGeom>
        </p:spPr>
      </p:pic>
    </p:spTree>
    <p:extLst>
      <p:ext uri="{BB962C8B-B14F-4D97-AF65-F5344CB8AC3E}">
        <p14:creationId xmlns:p14="http://schemas.microsoft.com/office/powerpoint/2010/main" val="3173350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48C2BBB9-EA1F-B533-BF9E-20B901C95F1E}"/>
              </a:ext>
            </a:extLst>
          </p:cNvPr>
          <p:cNvPicPr>
            <a:picLocks noChangeAspect="1"/>
          </p:cNvPicPr>
          <p:nvPr/>
        </p:nvPicPr>
        <p:blipFill>
          <a:blip r:embed="rId2"/>
          <a:stretch>
            <a:fillRect/>
          </a:stretch>
        </p:blipFill>
        <p:spPr>
          <a:xfrm>
            <a:off x="983258" y="2628518"/>
            <a:ext cx="7209901" cy="993633"/>
          </a:xfrm>
          <a:prstGeom prst="rect">
            <a:avLst/>
          </a:prstGeom>
        </p:spPr>
      </p:pic>
      <p:sp>
        <p:nvSpPr>
          <p:cNvPr id="2" name="标题 1">
            <a:extLst>
              <a:ext uri="{FF2B5EF4-FFF2-40B4-BE49-F238E27FC236}">
                <a16:creationId xmlns:a16="http://schemas.microsoft.com/office/drawing/2014/main" id="{9AFE65DB-C428-9D50-A734-44D5D8D35966}"/>
              </a:ext>
            </a:extLst>
          </p:cNvPr>
          <p:cNvSpPr>
            <a:spLocks noGrp="1"/>
          </p:cNvSpPr>
          <p:nvPr>
            <p:ph type="title"/>
          </p:nvPr>
        </p:nvSpPr>
        <p:spPr/>
        <p:txBody>
          <a:bodyPr/>
          <a:lstStyle/>
          <a:p>
            <a:r>
              <a:rPr lang="en-US" altLang="zh-CN" dirty="0">
                <a:latin typeface="Calibri" panose="020F0502020204030204" pitchFamily="34" charset="0"/>
                <a:ea typeface="Calibri" panose="020F0502020204030204" pitchFamily="34" charset="0"/>
                <a:cs typeface="Calibri" panose="020F0502020204030204" pitchFamily="34" charset="0"/>
              </a:rPr>
              <a:t>Weakly supervised learning</a:t>
            </a:r>
            <a:endParaRPr lang="zh-CN" altLang="en-US"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5201F95E-EDBA-015C-E536-15E0AE3A3016}"/>
              </a:ext>
            </a:extLst>
          </p:cNvPr>
          <p:cNvSpPr>
            <a:spLocks noGrp="1"/>
          </p:cNvSpPr>
          <p:nvPr>
            <p:ph idx="1"/>
          </p:nvPr>
        </p:nvSpPr>
        <p:spPr>
          <a:xfrm>
            <a:off x="838200" y="1825625"/>
            <a:ext cx="11031908" cy="4351338"/>
          </a:xfrm>
        </p:spPr>
        <p:txBody>
          <a:bodyPr/>
          <a:lstStyle/>
          <a:p>
            <a:r>
              <a:rPr lang="en-US" altLang="zh-CN" dirty="0">
                <a:latin typeface="Calibri" panose="020F0502020204030204" pitchFamily="34" charset="0"/>
                <a:ea typeface="Calibri" panose="020F0502020204030204" pitchFamily="34" charset="0"/>
                <a:cs typeface="Calibri" panose="020F0502020204030204" pitchFamily="34" charset="0"/>
              </a:rPr>
              <a:t>Optimization:</a:t>
            </a:r>
            <a:r>
              <a:rPr lang="zh-CN" altLang="en-US" b="0" i="0" dirty="0">
                <a:solidFill>
                  <a:srgbClr val="4D4D4D"/>
                </a:solidFill>
                <a:effectLst/>
                <a:highlight>
                  <a:srgbClr val="FFFFFF"/>
                </a:highlight>
                <a:latin typeface="-apple-system"/>
              </a:rPr>
              <a:t>使用更新后的伪标注计算</a:t>
            </a:r>
            <a:r>
              <a:rPr lang="en-US" altLang="zh-CN" b="0" i="0" dirty="0">
                <a:solidFill>
                  <a:srgbClr val="4D4D4D"/>
                </a:solidFill>
                <a:effectLst/>
                <a:highlight>
                  <a:srgbClr val="FFFFFF"/>
                </a:highlight>
                <a:latin typeface="-apple-system"/>
              </a:rPr>
              <a:t>total loss</a:t>
            </a:r>
            <a:r>
              <a:rPr lang="zh-CN" altLang="en-US" b="0" i="0" dirty="0">
                <a:solidFill>
                  <a:srgbClr val="4D4D4D"/>
                </a:solidFill>
                <a:effectLst/>
                <a:highlight>
                  <a:srgbClr val="FFFFFF"/>
                </a:highlight>
                <a:latin typeface="-apple-system"/>
              </a:rPr>
              <a:t>从而</a:t>
            </a:r>
            <a:r>
              <a:rPr lang="en-US" altLang="zh-CN" b="0" i="0" dirty="0">
                <a:solidFill>
                  <a:srgbClr val="4D4D4D"/>
                </a:solidFill>
                <a:effectLst/>
                <a:highlight>
                  <a:srgbClr val="FFFFFF"/>
                </a:highlight>
                <a:latin typeface="-apple-system"/>
              </a:rPr>
              <a:t>optimize</a:t>
            </a:r>
          </a:p>
          <a:p>
            <a:pPr marL="0" indent="0">
              <a:buNone/>
            </a:pPr>
            <a:r>
              <a:rPr lang="zh-CN" altLang="en-US" dirty="0">
                <a:solidFill>
                  <a:srgbClr val="4D4D4D"/>
                </a:solidFill>
                <a:highlight>
                  <a:srgbClr val="FFFFFF"/>
                </a:highlight>
                <a:latin typeface="-apple-system"/>
                <a:ea typeface="Calibri" panose="020F0502020204030204" pitchFamily="34" charset="0"/>
                <a:cs typeface="Calibri" panose="020F0502020204030204" pitchFamily="34" charset="0"/>
              </a:rPr>
              <a:t>（</a:t>
            </a:r>
            <a:r>
              <a:rPr lang="zh-CN" altLang="en-US" b="0" i="0" dirty="0">
                <a:solidFill>
                  <a:srgbClr val="4D4D4D"/>
                </a:solidFill>
                <a:effectLst/>
                <a:highlight>
                  <a:srgbClr val="FFFFFF"/>
                </a:highlight>
                <a:latin typeface="-apple-system"/>
              </a:rPr>
              <a:t>伪标注一般不包含所有单字的边界框，模型损失需特别设计</a:t>
            </a:r>
            <a:r>
              <a:rPr lang="zh-CN" altLang="en-US" dirty="0">
                <a:solidFill>
                  <a:srgbClr val="4D4D4D"/>
                </a:solidFill>
                <a:highlight>
                  <a:srgbClr val="FFFFFF"/>
                </a:highlight>
                <a:latin typeface="-apple-system"/>
                <a:ea typeface="Calibri" panose="020F0502020204030204" pitchFamily="34" charset="0"/>
                <a:cs typeface="Calibri" panose="020F0502020204030204" pitchFamily="34" charset="0"/>
              </a:rPr>
              <a:t>）</a:t>
            </a:r>
            <a:endParaRPr lang="en-US" altLang="zh-CN" dirty="0">
              <a:latin typeface="Calibri" panose="020F0502020204030204" pitchFamily="34" charset="0"/>
              <a:ea typeface="Calibri" panose="020F0502020204030204" pitchFamily="34" charset="0"/>
              <a:cs typeface="Calibri" panose="020F0502020204030204" pitchFamily="34" charset="0"/>
            </a:endParaRPr>
          </a:p>
          <a:p>
            <a:pPr marL="0" indent="0">
              <a:buNone/>
            </a:pPr>
            <a:endParaRPr lang="zh-CN" altLang="en-US" dirty="0">
              <a:latin typeface="Calibri" panose="020F0502020204030204" pitchFamily="34" charset="0"/>
              <a:cs typeface="Calibri" panose="020F0502020204030204" pitchFamily="34" charset="0"/>
            </a:endParaRPr>
          </a:p>
        </p:txBody>
      </p:sp>
      <p:pic>
        <p:nvPicPr>
          <p:cNvPr id="5" name="图片 4">
            <a:extLst>
              <a:ext uri="{FF2B5EF4-FFF2-40B4-BE49-F238E27FC236}">
                <a16:creationId xmlns:a16="http://schemas.microsoft.com/office/drawing/2014/main" id="{86990098-3A79-FFE7-F7D7-70E5BEEF4EE8}"/>
              </a:ext>
            </a:extLst>
          </p:cNvPr>
          <p:cNvPicPr>
            <a:picLocks noChangeAspect="1"/>
          </p:cNvPicPr>
          <p:nvPr/>
        </p:nvPicPr>
        <p:blipFill>
          <a:blip r:embed="rId3"/>
          <a:stretch>
            <a:fillRect/>
          </a:stretch>
        </p:blipFill>
        <p:spPr>
          <a:xfrm>
            <a:off x="6096000" y="3490555"/>
            <a:ext cx="6192114" cy="743054"/>
          </a:xfrm>
          <a:prstGeom prst="rect">
            <a:avLst/>
          </a:prstGeom>
        </p:spPr>
      </p:pic>
      <p:pic>
        <p:nvPicPr>
          <p:cNvPr id="11" name="图片 10">
            <a:extLst>
              <a:ext uri="{FF2B5EF4-FFF2-40B4-BE49-F238E27FC236}">
                <a16:creationId xmlns:a16="http://schemas.microsoft.com/office/drawing/2014/main" id="{18BC7B1F-68F3-317B-BBBE-F4BCC0BFDE9E}"/>
              </a:ext>
            </a:extLst>
          </p:cNvPr>
          <p:cNvPicPr>
            <a:picLocks noChangeAspect="1"/>
          </p:cNvPicPr>
          <p:nvPr/>
        </p:nvPicPr>
        <p:blipFill>
          <a:blip r:embed="rId4"/>
          <a:stretch>
            <a:fillRect/>
          </a:stretch>
        </p:blipFill>
        <p:spPr>
          <a:xfrm>
            <a:off x="1152163" y="4245265"/>
            <a:ext cx="7632378" cy="958013"/>
          </a:xfrm>
          <a:prstGeom prst="rect">
            <a:avLst/>
          </a:prstGeom>
        </p:spPr>
      </p:pic>
      <p:pic>
        <p:nvPicPr>
          <p:cNvPr id="13" name="图片 12">
            <a:extLst>
              <a:ext uri="{FF2B5EF4-FFF2-40B4-BE49-F238E27FC236}">
                <a16:creationId xmlns:a16="http://schemas.microsoft.com/office/drawing/2014/main" id="{958BEAB7-2728-1D98-09B1-F56A8C4790A7}"/>
              </a:ext>
            </a:extLst>
          </p:cNvPr>
          <p:cNvPicPr>
            <a:picLocks noChangeAspect="1"/>
          </p:cNvPicPr>
          <p:nvPr/>
        </p:nvPicPr>
        <p:blipFill>
          <a:blip r:embed="rId5"/>
          <a:stretch>
            <a:fillRect/>
          </a:stretch>
        </p:blipFill>
        <p:spPr>
          <a:xfrm>
            <a:off x="1117119" y="5113955"/>
            <a:ext cx="7076040" cy="907489"/>
          </a:xfrm>
          <a:prstGeom prst="rect">
            <a:avLst/>
          </a:prstGeom>
        </p:spPr>
      </p:pic>
      <p:pic>
        <p:nvPicPr>
          <p:cNvPr id="15" name="图片 14">
            <a:extLst>
              <a:ext uri="{FF2B5EF4-FFF2-40B4-BE49-F238E27FC236}">
                <a16:creationId xmlns:a16="http://schemas.microsoft.com/office/drawing/2014/main" id="{CA3B231F-5064-295E-53D3-874A82275BF0}"/>
              </a:ext>
            </a:extLst>
          </p:cNvPr>
          <p:cNvPicPr>
            <a:picLocks noChangeAspect="1"/>
          </p:cNvPicPr>
          <p:nvPr/>
        </p:nvPicPr>
        <p:blipFill>
          <a:blip r:embed="rId6"/>
          <a:stretch>
            <a:fillRect/>
          </a:stretch>
        </p:blipFill>
        <p:spPr>
          <a:xfrm>
            <a:off x="1380418" y="5956633"/>
            <a:ext cx="2991364" cy="701423"/>
          </a:xfrm>
          <a:prstGeom prst="rect">
            <a:avLst/>
          </a:prstGeom>
        </p:spPr>
      </p:pic>
      <p:pic>
        <p:nvPicPr>
          <p:cNvPr id="9" name="图片 8">
            <a:extLst>
              <a:ext uri="{FF2B5EF4-FFF2-40B4-BE49-F238E27FC236}">
                <a16:creationId xmlns:a16="http://schemas.microsoft.com/office/drawing/2014/main" id="{AD347496-5F73-55A3-2758-0911C8859F51}"/>
              </a:ext>
            </a:extLst>
          </p:cNvPr>
          <p:cNvPicPr>
            <a:picLocks noChangeAspect="1"/>
          </p:cNvPicPr>
          <p:nvPr/>
        </p:nvPicPr>
        <p:blipFill>
          <a:blip r:embed="rId7"/>
          <a:stretch>
            <a:fillRect/>
          </a:stretch>
        </p:blipFill>
        <p:spPr>
          <a:xfrm>
            <a:off x="1117119" y="3476046"/>
            <a:ext cx="4012691" cy="914134"/>
          </a:xfrm>
          <a:prstGeom prst="rect">
            <a:avLst/>
          </a:prstGeom>
        </p:spPr>
      </p:pic>
      <p:sp>
        <p:nvSpPr>
          <p:cNvPr id="16" name="矩形 15">
            <a:extLst>
              <a:ext uri="{FF2B5EF4-FFF2-40B4-BE49-F238E27FC236}">
                <a16:creationId xmlns:a16="http://schemas.microsoft.com/office/drawing/2014/main" id="{CDFBF78C-F252-EFCF-438A-D69F140C9639}"/>
              </a:ext>
            </a:extLst>
          </p:cNvPr>
          <p:cNvSpPr/>
          <p:nvPr/>
        </p:nvSpPr>
        <p:spPr>
          <a:xfrm>
            <a:off x="6096000" y="3476046"/>
            <a:ext cx="5774108" cy="819743"/>
          </a:xfrm>
          <a:prstGeom prst="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zh-CN" altLang="en-US"/>
          </a:p>
        </p:txBody>
      </p:sp>
    </p:spTree>
    <p:extLst>
      <p:ext uri="{BB962C8B-B14F-4D97-AF65-F5344CB8AC3E}">
        <p14:creationId xmlns:p14="http://schemas.microsoft.com/office/powerpoint/2010/main" val="42099267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6672B5-4F06-A179-73FC-448B4F9C0E1F}"/>
              </a:ext>
            </a:extLst>
          </p:cNvPr>
          <p:cNvSpPr>
            <a:spLocks noGrp="1"/>
          </p:cNvSpPr>
          <p:nvPr>
            <p:ph type="title"/>
          </p:nvPr>
        </p:nvSpPr>
        <p:spPr/>
        <p:txBody>
          <a:bodyPr/>
          <a:lstStyle/>
          <a:p>
            <a:r>
              <a:rPr lang="en-US" altLang="zh-CN" dirty="0">
                <a:latin typeface="Calibri" panose="020F0502020204030204" pitchFamily="34" charset="0"/>
                <a:ea typeface="Calibri" panose="020F0502020204030204" pitchFamily="34" charset="0"/>
                <a:cs typeface="Calibri" panose="020F0502020204030204" pitchFamily="34" charset="0"/>
              </a:rPr>
              <a:t>Experiment</a:t>
            </a:r>
            <a:endParaRPr lang="zh-CN" altLang="en-US"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B29045B8-6120-CC03-D018-D73CF4FCD0D2}"/>
              </a:ext>
            </a:extLst>
          </p:cNvPr>
          <p:cNvSpPr>
            <a:spLocks noGrp="1"/>
          </p:cNvSpPr>
          <p:nvPr>
            <p:ph idx="1"/>
          </p:nvPr>
        </p:nvSpPr>
        <p:spPr/>
        <p:txBody>
          <a:bodyPr/>
          <a:lstStyle/>
          <a:p>
            <a:r>
              <a:rPr lang="en-US" altLang="zh-CN" dirty="0">
                <a:latin typeface="Calibri" panose="020F0502020204030204" pitchFamily="34" charset="0"/>
                <a:cs typeface="Calibri" panose="020F0502020204030204" pitchFamily="34" charset="0"/>
              </a:rPr>
              <a:t>Multi-directional reading order               Curved text lines</a:t>
            </a:r>
            <a:endParaRPr lang="zh-CN" altLang="en-US" dirty="0">
              <a:latin typeface="Calibri" panose="020F0502020204030204" pitchFamily="34" charset="0"/>
              <a:cs typeface="Calibri" panose="020F0502020204030204" pitchFamily="34" charset="0"/>
            </a:endParaRPr>
          </a:p>
        </p:txBody>
      </p:sp>
      <p:pic>
        <p:nvPicPr>
          <p:cNvPr id="5" name="图片 4">
            <a:extLst>
              <a:ext uri="{FF2B5EF4-FFF2-40B4-BE49-F238E27FC236}">
                <a16:creationId xmlns:a16="http://schemas.microsoft.com/office/drawing/2014/main" id="{F6D1AC8A-3F4B-B692-EA58-702C7A081B74}"/>
              </a:ext>
            </a:extLst>
          </p:cNvPr>
          <p:cNvPicPr>
            <a:picLocks noChangeAspect="1"/>
          </p:cNvPicPr>
          <p:nvPr/>
        </p:nvPicPr>
        <p:blipFill>
          <a:blip r:embed="rId2"/>
          <a:stretch>
            <a:fillRect/>
          </a:stretch>
        </p:blipFill>
        <p:spPr>
          <a:xfrm>
            <a:off x="838200" y="2398646"/>
            <a:ext cx="5146920" cy="4459354"/>
          </a:xfrm>
          <a:prstGeom prst="rect">
            <a:avLst/>
          </a:prstGeom>
        </p:spPr>
      </p:pic>
      <p:pic>
        <p:nvPicPr>
          <p:cNvPr id="7" name="图片 6">
            <a:extLst>
              <a:ext uri="{FF2B5EF4-FFF2-40B4-BE49-F238E27FC236}">
                <a16:creationId xmlns:a16="http://schemas.microsoft.com/office/drawing/2014/main" id="{0ECC7BF4-C3F3-47D6-C459-0B4263DF4088}"/>
              </a:ext>
            </a:extLst>
          </p:cNvPr>
          <p:cNvPicPr>
            <a:picLocks noChangeAspect="1"/>
          </p:cNvPicPr>
          <p:nvPr/>
        </p:nvPicPr>
        <p:blipFill>
          <a:blip r:embed="rId3"/>
          <a:stretch>
            <a:fillRect/>
          </a:stretch>
        </p:blipFill>
        <p:spPr>
          <a:xfrm>
            <a:off x="6474974" y="3395506"/>
            <a:ext cx="4878826" cy="2781457"/>
          </a:xfrm>
          <a:prstGeom prst="rect">
            <a:avLst/>
          </a:prstGeom>
        </p:spPr>
      </p:pic>
    </p:spTree>
    <p:extLst>
      <p:ext uri="{BB962C8B-B14F-4D97-AF65-F5344CB8AC3E}">
        <p14:creationId xmlns:p14="http://schemas.microsoft.com/office/powerpoint/2010/main" val="3797111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FEE422-7EAA-D72B-EFCA-1F29A0C1740E}"/>
              </a:ext>
            </a:extLst>
          </p:cNvPr>
          <p:cNvSpPr>
            <a:spLocks noGrp="1"/>
          </p:cNvSpPr>
          <p:nvPr>
            <p:ph type="title"/>
          </p:nvPr>
        </p:nvSpPr>
        <p:spPr/>
        <p:txBody>
          <a:bodyPr/>
          <a:lstStyle/>
          <a:p>
            <a:r>
              <a:rPr lang="en-US" altLang="zh-CN" dirty="0">
                <a:latin typeface="Calibri" panose="020F0502020204030204" pitchFamily="34" charset="0"/>
                <a:cs typeface="Calibri" panose="020F0502020204030204" pitchFamily="34" charset="0"/>
              </a:rPr>
              <a:t>Summary</a:t>
            </a:r>
            <a:endParaRPr lang="zh-CN" altLang="en-US"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FC6F6252-6525-D9BA-CD35-292DF7DC9439}"/>
              </a:ext>
            </a:extLst>
          </p:cNvPr>
          <p:cNvSpPr>
            <a:spLocks noGrp="1"/>
          </p:cNvSpPr>
          <p:nvPr>
            <p:ph idx="1"/>
          </p:nvPr>
        </p:nvSpPr>
        <p:spPr/>
        <p:txBody>
          <a:bodyPr/>
          <a:lstStyle/>
          <a:p>
            <a:endParaRPr lang="en-US" altLang="zh-CN" b="0" i="0" dirty="0">
              <a:solidFill>
                <a:srgbClr val="4D4D4D"/>
              </a:solidFill>
              <a:effectLst/>
              <a:highlight>
                <a:srgbClr val="FFFFFF"/>
              </a:highlight>
              <a:latin typeface="-apple-system"/>
            </a:endParaRPr>
          </a:p>
          <a:p>
            <a:r>
              <a:rPr lang="zh-CN" altLang="en-US" b="0" i="0" dirty="0">
                <a:solidFill>
                  <a:srgbClr val="4D4D4D"/>
                </a:solidFill>
                <a:effectLst/>
                <a:highlight>
                  <a:srgbClr val="FFFFFF"/>
                </a:highlight>
                <a:latin typeface="-apple-system"/>
              </a:rPr>
              <a:t>解决篇幅级文本识别任务</a:t>
            </a:r>
            <a:r>
              <a:rPr lang="en-US" altLang="zh-CN" b="0" i="0" dirty="0">
                <a:solidFill>
                  <a:srgbClr val="4D4D4D"/>
                </a:solidFill>
                <a:effectLst/>
                <a:highlight>
                  <a:srgbClr val="FFFFFF"/>
                </a:highlight>
                <a:latin typeface="-apple-system"/>
              </a:rPr>
              <a:t>:</a:t>
            </a:r>
            <a:r>
              <a:rPr lang="zh-CN" altLang="en-US" b="0" i="0" dirty="0">
                <a:solidFill>
                  <a:srgbClr val="4D4D4D"/>
                </a:solidFill>
                <a:effectLst/>
                <a:highlight>
                  <a:srgbClr val="FFFFFF"/>
                </a:highlight>
                <a:latin typeface="-apple-system"/>
              </a:rPr>
              <a:t>通过检测识别单字和预测单字间的阅读顺序</a:t>
            </a:r>
            <a:endParaRPr lang="zh-CN" altLang="en-US" dirty="0">
              <a:latin typeface="Calibri" panose="020F0502020204030204" pitchFamily="34" charset="0"/>
              <a:cs typeface="Calibri" panose="020F0502020204030204" pitchFamily="34" charset="0"/>
            </a:endParaRPr>
          </a:p>
          <a:p>
            <a:endParaRPr lang="en-US" altLang="zh-CN" b="0" i="0" dirty="0">
              <a:solidFill>
                <a:srgbClr val="4D4D4D"/>
              </a:solidFill>
              <a:effectLst/>
              <a:highlight>
                <a:srgbClr val="FFFFFF"/>
              </a:highlight>
              <a:latin typeface="-apple-system"/>
            </a:endParaRPr>
          </a:p>
          <a:p>
            <a:r>
              <a:rPr lang="zh-CN" altLang="en-US" b="0" i="0" dirty="0">
                <a:solidFill>
                  <a:srgbClr val="4D4D4D"/>
                </a:solidFill>
                <a:effectLst/>
                <a:highlight>
                  <a:srgbClr val="FFFFFF"/>
                </a:highlight>
                <a:latin typeface="-apple-system"/>
              </a:rPr>
              <a:t>弱监督学习方法：仅需要人工标注各行的文本信息，即可训练</a:t>
            </a:r>
            <a:r>
              <a:rPr lang="en-US" altLang="zh-CN" b="0" i="0" dirty="0" err="1">
                <a:solidFill>
                  <a:srgbClr val="4D4D4D"/>
                </a:solidFill>
                <a:effectLst/>
                <a:highlight>
                  <a:srgbClr val="FFFFFF"/>
                </a:highlight>
                <a:latin typeface="-apple-system"/>
              </a:rPr>
              <a:t>PageNet</a:t>
            </a:r>
            <a:r>
              <a:rPr lang="zh-CN" altLang="en-US" b="0" i="0" dirty="0">
                <a:solidFill>
                  <a:srgbClr val="4D4D4D"/>
                </a:solidFill>
                <a:effectLst/>
                <a:highlight>
                  <a:srgbClr val="FFFFFF"/>
                </a:highlight>
                <a:latin typeface="-apple-system"/>
              </a:rPr>
              <a:t>得到单字级和文本行级的检测识别结果</a:t>
            </a:r>
            <a:endParaRPr lang="en-US" altLang="zh-CN" b="0" i="0" dirty="0">
              <a:solidFill>
                <a:srgbClr val="4D4D4D"/>
              </a:solidFill>
              <a:effectLst/>
              <a:highlight>
                <a:srgbClr val="FFFFFF"/>
              </a:highlight>
              <a:latin typeface="-apple-system"/>
            </a:endParaRPr>
          </a:p>
          <a:p>
            <a:endParaRPr lang="en-US" altLang="zh-CN" dirty="0">
              <a:solidFill>
                <a:srgbClr val="4D4D4D"/>
              </a:solidFill>
              <a:highlight>
                <a:srgbClr val="FFFFFF"/>
              </a:highlight>
              <a:latin typeface="-apple-system"/>
              <a:cs typeface="Calibri" panose="020F0502020204030204" pitchFamily="34" charset="0"/>
            </a:endParaRPr>
          </a:p>
        </p:txBody>
      </p:sp>
    </p:spTree>
    <p:extLst>
      <p:ext uri="{BB962C8B-B14F-4D97-AF65-F5344CB8AC3E}">
        <p14:creationId xmlns:p14="http://schemas.microsoft.com/office/powerpoint/2010/main" val="144752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A0F452-5CA0-7673-5E2C-B37A03D06213}"/>
              </a:ext>
            </a:extLst>
          </p:cNvPr>
          <p:cNvSpPr>
            <a:spLocks noGrp="1"/>
          </p:cNvSpPr>
          <p:nvPr>
            <p:ph type="title"/>
          </p:nvPr>
        </p:nvSpPr>
        <p:spPr/>
        <p:txBody>
          <a:bodyPr>
            <a:normAutofit/>
          </a:bodyPr>
          <a:lstStyle/>
          <a:p>
            <a:r>
              <a:rPr lang="en-US" altLang="zh-CN" sz="3000" dirty="0" err="1">
                <a:latin typeface="Calibri" panose="020F0502020204030204" pitchFamily="34" charset="0"/>
                <a:cs typeface="Calibri" panose="020F0502020204030204" pitchFamily="34" charset="0"/>
              </a:rPr>
              <a:t>PageNet</a:t>
            </a:r>
            <a:r>
              <a:rPr lang="zh-CN" altLang="en-US" sz="3000" dirty="0">
                <a:latin typeface="Calibri" panose="020F0502020204030204" pitchFamily="34" charset="0"/>
                <a:cs typeface="Calibri" panose="020F0502020204030204" pitchFamily="34" charset="0"/>
              </a:rPr>
              <a:t>直接作数据标注，我们利用这项工作进行预标注</a:t>
            </a:r>
          </a:p>
        </p:txBody>
      </p:sp>
      <p:pic>
        <p:nvPicPr>
          <p:cNvPr id="4" name="内容占位符 4">
            <a:extLst>
              <a:ext uri="{FF2B5EF4-FFF2-40B4-BE49-F238E27FC236}">
                <a16:creationId xmlns:a16="http://schemas.microsoft.com/office/drawing/2014/main" id="{92978F47-2FA1-5D27-2BCD-37F92AD5C4EF}"/>
              </a:ext>
            </a:extLst>
          </p:cNvPr>
          <p:cNvPicPr>
            <a:picLocks noGrp="1" noChangeAspect="1"/>
          </p:cNvPicPr>
          <p:nvPr>
            <p:ph idx="1"/>
          </p:nvPr>
        </p:nvPicPr>
        <p:blipFill>
          <a:blip r:embed="rId3"/>
          <a:stretch>
            <a:fillRect/>
          </a:stretch>
        </p:blipFill>
        <p:spPr>
          <a:xfrm>
            <a:off x="448791" y="2951748"/>
            <a:ext cx="6588412" cy="3864687"/>
          </a:xfrm>
        </p:spPr>
      </p:pic>
      <p:pic>
        <p:nvPicPr>
          <p:cNvPr id="5" name="图片 4">
            <a:extLst>
              <a:ext uri="{FF2B5EF4-FFF2-40B4-BE49-F238E27FC236}">
                <a16:creationId xmlns:a16="http://schemas.microsoft.com/office/drawing/2014/main" id="{F2D78E07-53D4-8FB6-8B54-2C29E0B4D436}"/>
              </a:ext>
            </a:extLst>
          </p:cNvPr>
          <p:cNvPicPr>
            <a:picLocks noChangeAspect="1"/>
          </p:cNvPicPr>
          <p:nvPr/>
        </p:nvPicPr>
        <p:blipFill>
          <a:blip r:embed="rId4"/>
          <a:stretch>
            <a:fillRect/>
          </a:stretch>
        </p:blipFill>
        <p:spPr>
          <a:xfrm>
            <a:off x="5406355" y="2043574"/>
            <a:ext cx="6336854" cy="3695638"/>
          </a:xfrm>
          <a:prstGeom prst="rect">
            <a:avLst/>
          </a:prstGeom>
        </p:spPr>
      </p:pic>
      <p:pic>
        <p:nvPicPr>
          <p:cNvPr id="6" name="内容占位符 4">
            <a:extLst>
              <a:ext uri="{FF2B5EF4-FFF2-40B4-BE49-F238E27FC236}">
                <a16:creationId xmlns:a16="http://schemas.microsoft.com/office/drawing/2014/main" id="{32CE7D71-3BD4-8326-B1F3-8C660DBA259E}"/>
              </a:ext>
            </a:extLst>
          </p:cNvPr>
          <p:cNvPicPr>
            <a:picLocks noGrp="1" noChangeAspect="1"/>
          </p:cNvPicPr>
          <p:nvPr>
            <p:ph idx="1"/>
          </p:nvPr>
        </p:nvPicPr>
        <p:blipFill>
          <a:blip r:embed="rId3"/>
          <a:stretch>
            <a:fillRect/>
          </a:stretch>
        </p:blipFill>
        <p:spPr>
          <a:xfrm>
            <a:off x="167640" y="2319993"/>
            <a:ext cx="6588412" cy="3864687"/>
          </a:xfrm>
        </p:spPr>
      </p:pic>
      <p:pic>
        <p:nvPicPr>
          <p:cNvPr id="8" name="内容占位符 4">
            <a:extLst>
              <a:ext uri="{FF2B5EF4-FFF2-40B4-BE49-F238E27FC236}">
                <a16:creationId xmlns:a16="http://schemas.microsoft.com/office/drawing/2014/main" id="{AF1FB0DD-0E5C-896D-2C35-A66252BBE964}"/>
              </a:ext>
            </a:extLst>
          </p:cNvPr>
          <p:cNvPicPr>
            <a:picLocks noGrp="1" noChangeAspect="1"/>
          </p:cNvPicPr>
          <p:nvPr>
            <p:ph idx="4294967295"/>
          </p:nvPr>
        </p:nvPicPr>
        <p:blipFill>
          <a:blip r:embed="rId3"/>
          <a:stretch>
            <a:fillRect/>
          </a:stretch>
        </p:blipFill>
        <p:spPr>
          <a:xfrm>
            <a:off x="585882" y="2043574"/>
            <a:ext cx="4910355" cy="2880358"/>
          </a:xfrm>
        </p:spPr>
      </p:pic>
    </p:spTree>
    <p:extLst>
      <p:ext uri="{BB962C8B-B14F-4D97-AF65-F5344CB8AC3E}">
        <p14:creationId xmlns:p14="http://schemas.microsoft.com/office/powerpoint/2010/main" val="33866024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A0F452-5CA0-7673-5E2C-B37A03D06213}"/>
              </a:ext>
            </a:extLst>
          </p:cNvPr>
          <p:cNvSpPr>
            <a:spLocks noGrp="1"/>
          </p:cNvSpPr>
          <p:nvPr>
            <p:ph type="title"/>
          </p:nvPr>
        </p:nvSpPr>
        <p:spPr/>
        <p:txBody>
          <a:bodyPr>
            <a:normAutofit/>
          </a:bodyPr>
          <a:lstStyle/>
          <a:p>
            <a:r>
              <a:rPr lang="en-US" altLang="zh-CN" sz="3000" dirty="0" err="1">
                <a:latin typeface="Calibri" panose="020F0502020204030204" pitchFamily="34" charset="0"/>
                <a:cs typeface="Calibri" panose="020F0502020204030204" pitchFamily="34" charset="0"/>
              </a:rPr>
              <a:t>PageNet</a:t>
            </a:r>
            <a:r>
              <a:rPr lang="zh-CN" altLang="en-US" sz="3000" dirty="0">
                <a:latin typeface="Calibri" panose="020F0502020204030204" pitchFamily="34" charset="0"/>
                <a:cs typeface="Calibri" panose="020F0502020204030204" pitchFamily="34" charset="0"/>
              </a:rPr>
              <a:t>直接作数据标注，我们利用这项工作进行预标注</a:t>
            </a:r>
          </a:p>
        </p:txBody>
      </p:sp>
      <p:pic>
        <p:nvPicPr>
          <p:cNvPr id="12" name="内容占位符 11">
            <a:extLst>
              <a:ext uri="{FF2B5EF4-FFF2-40B4-BE49-F238E27FC236}">
                <a16:creationId xmlns:a16="http://schemas.microsoft.com/office/drawing/2014/main" id="{AFDD0FA0-2515-DB8D-C39B-8959FFDEA7F3}"/>
              </a:ext>
            </a:extLst>
          </p:cNvPr>
          <p:cNvPicPr>
            <a:picLocks noGrp="1" noChangeAspect="1"/>
          </p:cNvPicPr>
          <p:nvPr>
            <p:ph idx="1"/>
          </p:nvPr>
        </p:nvPicPr>
        <p:blipFill>
          <a:blip r:embed="rId3"/>
          <a:stretch>
            <a:fillRect/>
          </a:stretch>
        </p:blipFill>
        <p:spPr>
          <a:xfrm>
            <a:off x="1226286" y="1994355"/>
            <a:ext cx="5238989" cy="4351338"/>
          </a:xfrm>
        </p:spPr>
      </p:pic>
      <p:pic>
        <p:nvPicPr>
          <p:cNvPr id="14" name="图片 13">
            <a:extLst>
              <a:ext uri="{FF2B5EF4-FFF2-40B4-BE49-F238E27FC236}">
                <a16:creationId xmlns:a16="http://schemas.microsoft.com/office/drawing/2014/main" id="{6BB941F8-4758-D8FD-FFAC-45E1617A0A71}"/>
              </a:ext>
            </a:extLst>
          </p:cNvPr>
          <p:cNvPicPr>
            <a:picLocks noChangeAspect="1"/>
          </p:cNvPicPr>
          <p:nvPr/>
        </p:nvPicPr>
        <p:blipFill>
          <a:blip r:embed="rId4"/>
          <a:stretch>
            <a:fillRect/>
          </a:stretch>
        </p:blipFill>
        <p:spPr>
          <a:xfrm>
            <a:off x="7015108" y="1771718"/>
            <a:ext cx="3214682" cy="4988808"/>
          </a:xfrm>
          <a:prstGeom prst="rect">
            <a:avLst/>
          </a:prstGeom>
        </p:spPr>
      </p:pic>
    </p:spTree>
    <p:extLst>
      <p:ext uri="{BB962C8B-B14F-4D97-AF65-F5344CB8AC3E}">
        <p14:creationId xmlns:p14="http://schemas.microsoft.com/office/powerpoint/2010/main" val="3135400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0DE9BF-B33E-12A2-0292-4725F12D9E47}"/>
              </a:ext>
            </a:extLst>
          </p:cNvPr>
          <p:cNvSpPr>
            <a:spLocks noGrp="1"/>
          </p:cNvSpPr>
          <p:nvPr>
            <p:ph type="title"/>
          </p:nvPr>
        </p:nvSpPr>
        <p:spPr/>
        <p:txBody>
          <a:bodyPr/>
          <a:lstStyle/>
          <a:p>
            <a:r>
              <a:rPr lang="en-US" altLang="zh-CN" dirty="0">
                <a:latin typeface="Calibri" panose="020F0502020204030204" pitchFamily="34" charset="0"/>
                <a:ea typeface="Calibri" panose="020F0502020204030204" pitchFamily="34" charset="0"/>
                <a:cs typeface="Calibri" panose="020F0502020204030204" pitchFamily="34" charset="0"/>
              </a:rPr>
              <a:t>limitations</a:t>
            </a:r>
            <a:endParaRPr lang="zh-CN" altLang="en-US"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7EBD2572-935E-436C-7D34-58973A3C276C}"/>
              </a:ext>
            </a:extLst>
          </p:cNvPr>
          <p:cNvSpPr>
            <a:spLocks noGrp="1"/>
          </p:cNvSpPr>
          <p:nvPr>
            <p:ph idx="1"/>
          </p:nvPr>
        </p:nvSpPr>
        <p:spPr/>
        <p:txBody>
          <a:bodyPr/>
          <a:lstStyle/>
          <a:p>
            <a:r>
              <a:rPr lang="zh-CN" altLang="en-US" dirty="0">
                <a:latin typeface="Calibri" panose="020F0502020204030204" pitchFamily="34" charset="0"/>
                <a:ea typeface="Calibri" panose="020F0502020204030204" pitchFamily="34" charset="0"/>
                <a:cs typeface="Calibri" panose="020F0502020204030204" pitchFamily="34" charset="0"/>
              </a:rPr>
              <a:t>阅读顺序单一</a:t>
            </a:r>
            <a:endParaRPr lang="en-US" altLang="zh-CN" dirty="0">
              <a:latin typeface="Calibri" panose="020F0502020204030204" pitchFamily="34" charset="0"/>
              <a:ea typeface="Calibri" panose="020F0502020204030204" pitchFamily="34" charset="0"/>
              <a:cs typeface="Calibri" panose="020F0502020204030204" pitchFamily="34" charset="0"/>
            </a:endParaRPr>
          </a:p>
          <a:p>
            <a:pPr marL="0" indent="0">
              <a:buNone/>
            </a:pPr>
            <a:endParaRPr lang="en-US" altLang="zh-CN" dirty="0">
              <a:latin typeface="Calibri" panose="020F0502020204030204" pitchFamily="34" charset="0"/>
              <a:ea typeface="Calibri" panose="020F0502020204030204" pitchFamily="34" charset="0"/>
              <a:cs typeface="Calibri" panose="020F0502020204030204" pitchFamily="34" charset="0"/>
            </a:endParaRPr>
          </a:p>
          <a:p>
            <a:r>
              <a:rPr lang="zh-CN" altLang="en-US" dirty="0">
                <a:latin typeface="Calibri" panose="020F0502020204030204" pitchFamily="34" charset="0"/>
                <a:ea typeface="Calibri" panose="020F0502020204030204" pitchFamily="34" charset="0"/>
                <a:cs typeface="Calibri" panose="020F0502020204030204" pitchFamily="34" charset="0"/>
              </a:rPr>
              <a:t>不能被弱监督训练，需要大量单字级文字批注</a:t>
            </a:r>
            <a:endParaRPr lang="zh-CN" alt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31931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67A30F-B9A5-5B31-2509-7BBDBFA62FE2}"/>
              </a:ext>
            </a:extLst>
          </p:cNvPr>
          <p:cNvSpPr>
            <a:spLocks noGrp="1"/>
          </p:cNvSpPr>
          <p:nvPr>
            <p:ph type="title"/>
          </p:nvPr>
        </p:nvSpPr>
        <p:spPr/>
        <p:txBody>
          <a:bodyPr/>
          <a:lstStyle/>
          <a:p>
            <a:r>
              <a:rPr lang="en-US" altLang="zh-CN" dirty="0">
                <a:latin typeface="Calibri" panose="020F0502020204030204" pitchFamily="34" charset="0"/>
                <a:ea typeface="Calibri" panose="020F0502020204030204" pitchFamily="34" charset="0"/>
                <a:cs typeface="Calibri" panose="020F0502020204030204" pitchFamily="34" charset="0"/>
              </a:rPr>
              <a:t>contributions</a:t>
            </a:r>
            <a:endParaRPr lang="zh-CN" altLang="en-US"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C8B6CAD0-AFE6-1ACD-1E1A-89C103B63211}"/>
              </a:ext>
            </a:extLst>
          </p:cNvPr>
          <p:cNvSpPr>
            <a:spLocks noGrp="1"/>
          </p:cNvSpPr>
          <p:nvPr>
            <p:ph idx="1"/>
          </p:nvPr>
        </p:nvSpPr>
        <p:spPr/>
        <p:txBody>
          <a:bodyPr/>
          <a:lstStyle/>
          <a:p>
            <a:r>
              <a:rPr lang="zh-CN" altLang="en-US" dirty="0">
                <a:latin typeface="Calibri" panose="020F0502020204030204" pitchFamily="34" charset="0"/>
                <a:ea typeface="Calibri" panose="020F0502020204030204" pitchFamily="34" charset="0"/>
                <a:cs typeface="Calibri" panose="020F0502020204030204" pitchFamily="34" charset="0"/>
              </a:rPr>
              <a:t>预测阅读顺序（弯曲和多方向文本上仍有效）</a:t>
            </a:r>
            <a:endParaRPr lang="en-US" altLang="zh-CN" dirty="0">
              <a:latin typeface="Calibri" panose="020F0502020204030204" pitchFamily="34" charset="0"/>
              <a:ea typeface="Calibri" panose="020F0502020204030204" pitchFamily="34" charset="0"/>
              <a:cs typeface="Calibri" panose="020F0502020204030204" pitchFamily="34" charset="0"/>
            </a:endParaRPr>
          </a:p>
          <a:p>
            <a:endParaRPr lang="en-US" altLang="zh-CN" dirty="0">
              <a:latin typeface="Calibri" panose="020F0502020204030204" pitchFamily="34" charset="0"/>
              <a:ea typeface="Calibri" panose="020F0502020204030204" pitchFamily="34" charset="0"/>
              <a:cs typeface="Calibri" panose="020F0502020204030204" pitchFamily="34" charset="0"/>
            </a:endParaRPr>
          </a:p>
          <a:p>
            <a:endParaRPr lang="en-US" altLang="zh-CN" dirty="0">
              <a:latin typeface="Calibri" panose="020F0502020204030204" pitchFamily="34" charset="0"/>
              <a:ea typeface="Calibri" panose="020F0502020204030204" pitchFamily="34" charset="0"/>
              <a:cs typeface="Calibri" panose="020F0502020204030204" pitchFamily="34" charset="0"/>
            </a:endParaRPr>
          </a:p>
          <a:p>
            <a:r>
              <a:rPr lang="zh-CN" altLang="en-US" dirty="0">
                <a:latin typeface="Calibri" panose="020F0502020204030204" pitchFamily="34" charset="0"/>
                <a:ea typeface="Calibri" panose="020F0502020204030204" pitchFamily="34" charset="0"/>
                <a:cs typeface="Calibri" panose="020F0502020204030204" pitchFamily="34" charset="0"/>
              </a:rPr>
              <a:t>实现弱监督学习 输入</a:t>
            </a:r>
            <a:r>
              <a:rPr lang="en-US" altLang="zh-CN" dirty="0">
                <a:latin typeface="Calibri" panose="020F0502020204030204" pitchFamily="34" charset="0"/>
                <a:ea typeface="Calibri" panose="020F0502020204030204" pitchFamily="34" charset="0"/>
                <a:cs typeface="Calibri" panose="020F0502020204030204" pitchFamily="34" charset="0"/>
              </a:rPr>
              <a:t>line-level transcript --&gt; </a:t>
            </a:r>
            <a:r>
              <a:rPr lang="zh-CN" altLang="en-US" dirty="0">
                <a:latin typeface="Calibri" panose="020F0502020204030204" pitchFamily="34" charset="0"/>
                <a:ea typeface="Calibri" panose="020F0502020204030204" pitchFamily="34" charset="0"/>
                <a:cs typeface="Calibri" panose="020F0502020204030204" pitchFamily="34" charset="0"/>
              </a:rPr>
              <a:t>输出文本行级和单字级的检测识别结果</a:t>
            </a:r>
            <a:r>
              <a:rPr lang="en-US" altLang="zh-CN" dirty="0">
                <a:latin typeface="Calibri" panose="020F0502020204030204" pitchFamily="34" charset="0"/>
                <a:ea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27283706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BF549E-8728-249C-F02B-B5B0F7439F57}"/>
              </a:ext>
            </a:extLst>
          </p:cNvPr>
          <p:cNvSpPr>
            <a:spLocks noGrp="1"/>
          </p:cNvSpPr>
          <p:nvPr>
            <p:ph type="title"/>
          </p:nvPr>
        </p:nvSpPr>
        <p:spPr/>
        <p:txBody>
          <a:bodyPr/>
          <a:lstStyle/>
          <a:p>
            <a:r>
              <a:rPr lang="en-US" altLang="zh-CN" dirty="0">
                <a:latin typeface="Calibri" panose="020F0502020204030204" pitchFamily="34" charset="0"/>
                <a:cs typeface="Calibri" panose="020F0502020204030204" pitchFamily="34" charset="0"/>
              </a:rPr>
              <a:t>methodology</a:t>
            </a:r>
            <a:endParaRPr lang="zh-CN" altLang="en-US"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5016E421-EC2E-EFA4-379E-E472C6599DE6}"/>
              </a:ext>
            </a:extLst>
          </p:cNvPr>
          <p:cNvSpPr>
            <a:spLocks noGrp="1"/>
          </p:cNvSpPr>
          <p:nvPr>
            <p:ph idx="1"/>
          </p:nvPr>
        </p:nvSpPr>
        <p:spPr>
          <a:xfrm>
            <a:off x="694765" y="1556684"/>
            <a:ext cx="10515600" cy="4351338"/>
          </a:xfrm>
        </p:spPr>
        <p:txBody>
          <a:bodyPr>
            <a:normAutofit/>
          </a:bodyPr>
          <a:lstStyle/>
          <a:p>
            <a:pPr>
              <a:buFontTx/>
              <a:buChar char="-"/>
            </a:pPr>
            <a:r>
              <a:rPr lang="en-US" altLang="zh-CN" sz="2500" dirty="0">
                <a:latin typeface="Calibri" panose="020F0502020204030204" pitchFamily="34" charset="0"/>
                <a:cs typeface="Calibri" panose="020F0502020204030204" pitchFamily="34" charset="0"/>
              </a:rPr>
              <a:t>Backbone </a:t>
            </a:r>
            <a:r>
              <a:rPr lang="zh-CN" altLang="en-US" sz="2500" dirty="0">
                <a:latin typeface="Calibri" panose="020F0502020204030204" pitchFamily="34" charset="0"/>
                <a:cs typeface="Calibri" panose="020F0502020204030204" pitchFamily="34" charset="0"/>
              </a:rPr>
              <a:t>提取图像信息</a:t>
            </a:r>
            <a:endParaRPr lang="en-US" altLang="zh-CN" sz="2500" dirty="0">
              <a:latin typeface="Calibri" panose="020F0502020204030204" pitchFamily="34" charset="0"/>
              <a:cs typeface="Calibri" panose="020F0502020204030204" pitchFamily="34" charset="0"/>
            </a:endParaRPr>
          </a:p>
          <a:p>
            <a:pPr>
              <a:buFontTx/>
              <a:buChar char="-"/>
            </a:pPr>
            <a:r>
              <a:rPr lang="en-US" altLang="zh-CN" sz="2500" dirty="0">
                <a:latin typeface="Calibri" panose="020F0502020204030204" pitchFamily="34" charset="0"/>
                <a:cs typeface="Calibri" panose="020F0502020204030204" pitchFamily="34" charset="0"/>
              </a:rPr>
              <a:t>Detection and recognition module </a:t>
            </a:r>
            <a:r>
              <a:rPr lang="zh-CN" altLang="en-US" sz="2500" dirty="0">
                <a:latin typeface="Calibri" panose="020F0502020204030204" pitchFamily="34" charset="0"/>
                <a:cs typeface="Calibri" panose="020F0502020204030204" pitchFamily="34" charset="0"/>
              </a:rPr>
              <a:t>检测和识别单字</a:t>
            </a:r>
            <a:endParaRPr lang="en-US" altLang="zh-CN" sz="2500" dirty="0">
              <a:latin typeface="Calibri" panose="020F0502020204030204" pitchFamily="34" charset="0"/>
              <a:cs typeface="Calibri" panose="020F0502020204030204" pitchFamily="34" charset="0"/>
            </a:endParaRPr>
          </a:p>
          <a:p>
            <a:pPr>
              <a:buFontTx/>
              <a:buChar char="-"/>
            </a:pPr>
            <a:r>
              <a:rPr lang="en-US" altLang="zh-CN" sz="2500" dirty="0">
                <a:latin typeface="Calibri" panose="020F0502020204030204" pitchFamily="34" charset="0"/>
                <a:cs typeface="Calibri" panose="020F0502020204030204" pitchFamily="34" charset="0"/>
              </a:rPr>
              <a:t>Reading order module </a:t>
            </a:r>
            <a:r>
              <a:rPr lang="zh-CN" altLang="en-US" sz="2500" dirty="0">
                <a:latin typeface="Calibri" panose="020F0502020204030204" pitchFamily="34" charset="0"/>
                <a:cs typeface="Calibri" panose="020F0502020204030204" pitchFamily="34" charset="0"/>
              </a:rPr>
              <a:t>预测单字的阅读顺序</a:t>
            </a:r>
            <a:endParaRPr lang="en-US" altLang="zh-CN" sz="2500" dirty="0">
              <a:latin typeface="Calibri" panose="020F0502020204030204" pitchFamily="34" charset="0"/>
              <a:cs typeface="Calibri" panose="020F0502020204030204" pitchFamily="34" charset="0"/>
            </a:endParaRPr>
          </a:p>
          <a:p>
            <a:pPr>
              <a:buFontTx/>
              <a:buChar char="-"/>
            </a:pPr>
            <a:r>
              <a:rPr lang="en-US" altLang="zh-CN" sz="2500" dirty="0">
                <a:latin typeface="Calibri" panose="020F0502020204030204" pitchFamily="34" charset="0"/>
                <a:cs typeface="Calibri" panose="020F0502020204030204" pitchFamily="34" charset="0"/>
              </a:rPr>
              <a:t>Graph-based decoder algorithm </a:t>
            </a:r>
            <a:r>
              <a:rPr lang="zh-CN" altLang="en-US" sz="2500" dirty="0">
                <a:latin typeface="Calibri" panose="020F0502020204030204" pitchFamily="34" charset="0"/>
                <a:cs typeface="Calibri" panose="020F0502020204030204" pitchFamily="34" charset="0"/>
              </a:rPr>
              <a:t>解码算法结合单字识别和阅读顺序得到最终篇幅级结果</a:t>
            </a:r>
            <a:endParaRPr lang="en-US" altLang="zh-CN" sz="2500" dirty="0">
              <a:latin typeface="Calibri" panose="020F0502020204030204" pitchFamily="34" charset="0"/>
              <a:cs typeface="Calibri" panose="020F0502020204030204" pitchFamily="34" charset="0"/>
            </a:endParaRPr>
          </a:p>
          <a:p>
            <a:pPr marL="0" indent="0">
              <a:buNone/>
            </a:pPr>
            <a:endParaRPr lang="en-US" altLang="zh-CN" sz="2500" dirty="0">
              <a:latin typeface="Calibri" panose="020F0502020204030204" pitchFamily="34" charset="0"/>
              <a:cs typeface="Calibri" panose="020F0502020204030204" pitchFamily="34" charset="0"/>
            </a:endParaRPr>
          </a:p>
        </p:txBody>
      </p:sp>
      <p:pic>
        <p:nvPicPr>
          <p:cNvPr id="5" name="图片 4">
            <a:extLst>
              <a:ext uri="{FF2B5EF4-FFF2-40B4-BE49-F238E27FC236}">
                <a16:creationId xmlns:a16="http://schemas.microsoft.com/office/drawing/2014/main" id="{B1FD9751-6C2A-EAF0-2E2E-7CA2FE134490}"/>
              </a:ext>
            </a:extLst>
          </p:cNvPr>
          <p:cNvPicPr>
            <a:picLocks noChangeAspect="1"/>
          </p:cNvPicPr>
          <p:nvPr/>
        </p:nvPicPr>
        <p:blipFill>
          <a:blip r:embed="rId3"/>
          <a:stretch>
            <a:fillRect/>
          </a:stretch>
        </p:blipFill>
        <p:spPr>
          <a:xfrm>
            <a:off x="3572408" y="3326776"/>
            <a:ext cx="7280378" cy="3166099"/>
          </a:xfrm>
          <a:prstGeom prst="rect">
            <a:avLst/>
          </a:prstGeom>
        </p:spPr>
      </p:pic>
    </p:spTree>
    <p:extLst>
      <p:ext uri="{BB962C8B-B14F-4D97-AF65-F5344CB8AC3E}">
        <p14:creationId xmlns:p14="http://schemas.microsoft.com/office/powerpoint/2010/main" val="3470660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BF549E-8728-249C-F02B-B5B0F7439F57}"/>
              </a:ext>
            </a:extLst>
          </p:cNvPr>
          <p:cNvSpPr>
            <a:spLocks noGrp="1"/>
          </p:cNvSpPr>
          <p:nvPr>
            <p:ph type="title"/>
          </p:nvPr>
        </p:nvSpPr>
        <p:spPr>
          <a:xfrm>
            <a:off x="838200" y="373671"/>
            <a:ext cx="10515600" cy="1325563"/>
          </a:xfrm>
        </p:spPr>
        <p:txBody>
          <a:bodyPr/>
          <a:lstStyle/>
          <a:p>
            <a:r>
              <a:rPr lang="en-US" altLang="zh-CN" dirty="0">
                <a:latin typeface="Calibri" panose="020F0502020204030204" pitchFamily="34" charset="0"/>
                <a:cs typeface="Calibri" panose="020F0502020204030204" pitchFamily="34" charset="0"/>
              </a:rPr>
              <a:t>Network architecture</a:t>
            </a:r>
            <a:endParaRPr lang="zh-CN" altLang="en-US"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5016E421-EC2E-EFA4-379E-E472C6599DE6}"/>
              </a:ext>
            </a:extLst>
          </p:cNvPr>
          <p:cNvSpPr>
            <a:spLocks noGrp="1"/>
          </p:cNvSpPr>
          <p:nvPr>
            <p:ph idx="1"/>
          </p:nvPr>
        </p:nvSpPr>
        <p:spPr>
          <a:xfrm>
            <a:off x="694765" y="1556684"/>
            <a:ext cx="10515600" cy="4351338"/>
          </a:xfrm>
        </p:spPr>
        <p:txBody>
          <a:bodyPr>
            <a:normAutofit/>
          </a:bodyPr>
          <a:lstStyle/>
          <a:p>
            <a:pPr marL="0" indent="0">
              <a:buNone/>
            </a:pPr>
            <a:endParaRPr lang="en-US" altLang="zh-CN" sz="2500" dirty="0">
              <a:latin typeface="Calibri" panose="020F0502020204030204" pitchFamily="34" charset="0"/>
              <a:cs typeface="Calibri" panose="020F0502020204030204" pitchFamily="34" charset="0"/>
            </a:endParaRPr>
          </a:p>
        </p:txBody>
      </p:sp>
      <p:pic>
        <p:nvPicPr>
          <p:cNvPr id="6" name="图片 5">
            <a:extLst>
              <a:ext uri="{FF2B5EF4-FFF2-40B4-BE49-F238E27FC236}">
                <a16:creationId xmlns:a16="http://schemas.microsoft.com/office/drawing/2014/main" id="{707294AE-79E3-4364-AD7D-2BABA946103E}"/>
              </a:ext>
            </a:extLst>
          </p:cNvPr>
          <p:cNvPicPr>
            <a:picLocks noChangeAspect="1"/>
          </p:cNvPicPr>
          <p:nvPr/>
        </p:nvPicPr>
        <p:blipFill>
          <a:blip r:embed="rId3"/>
          <a:stretch>
            <a:fillRect/>
          </a:stretch>
        </p:blipFill>
        <p:spPr>
          <a:xfrm>
            <a:off x="694765" y="1556684"/>
            <a:ext cx="7324829" cy="4565846"/>
          </a:xfrm>
          <a:prstGeom prst="rect">
            <a:avLst/>
          </a:prstGeom>
        </p:spPr>
      </p:pic>
    </p:spTree>
    <p:extLst>
      <p:ext uri="{BB962C8B-B14F-4D97-AF65-F5344CB8AC3E}">
        <p14:creationId xmlns:p14="http://schemas.microsoft.com/office/powerpoint/2010/main" val="3966159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C1AA1-3028-4973-7A4E-2006332F7A67}"/>
              </a:ext>
            </a:extLst>
          </p:cNvPr>
          <p:cNvSpPr>
            <a:spLocks noGrp="1"/>
          </p:cNvSpPr>
          <p:nvPr>
            <p:ph type="title"/>
          </p:nvPr>
        </p:nvSpPr>
        <p:spPr/>
        <p:txBody>
          <a:bodyPr/>
          <a:lstStyle/>
          <a:p>
            <a:r>
              <a:rPr lang="en-US" altLang="zh-CN" dirty="0">
                <a:latin typeface="Calibri" panose="020F0502020204030204" pitchFamily="34" charset="0"/>
                <a:cs typeface="Calibri" panose="020F0502020204030204" pitchFamily="34" charset="0"/>
              </a:rPr>
              <a:t>Detection and recognition module</a:t>
            </a:r>
            <a:endParaRPr lang="zh-CN" altLang="en-US" dirty="0">
              <a:latin typeface="Calibri" panose="020F0502020204030204" pitchFamily="34" charset="0"/>
              <a:cs typeface="Calibri" panose="020F0502020204030204" pitchFamily="34" charset="0"/>
            </a:endParaRPr>
          </a:p>
        </p:txBody>
      </p:sp>
      <p:pic>
        <p:nvPicPr>
          <p:cNvPr id="5" name="内容占位符 4">
            <a:extLst>
              <a:ext uri="{FF2B5EF4-FFF2-40B4-BE49-F238E27FC236}">
                <a16:creationId xmlns:a16="http://schemas.microsoft.com/office/drawing/2014/main" id="{84A36C38-E47A-589D-1185-4C71717970C2}"/>
              </a:ext>
            </a:extLst>
          </p:cNvPr>
          <p:cNvPicPr>
            <a:picLocks noGrp="1" noChangeAspect="1"/>
          </p:cNvPicPr>
          <p:nvPr>
            <p:ph idx="1"/>
          </p:nvPr>
        </p:nvPicPr>
        <p:blipFill>
          <a:blip r:embed="rId3"/>
          <a:stretch>
            <a:fillRect/>
          </a:stretch>
        </p:blipFill>
        <p:spPr>
          <a:xfrm>
            <a:off x="1039227" y="1690688"/>
            <a:ext cx="8612291" cy="4351338"/>
          </a:xfrm>
        </p:spPr>
      </p:pic>
      <p:sp>
        <p:nvSpPr>
          <p:cNvPr id="10" name="箭头: 右 9">
            <a:extLst>
              <a:ext uri="{FF2B5EF4-FFF2-40B4-BE49-F238E27FC236}">
                <a16:creationId xmlns:a16="http://schemas.microsoft.com/office/drawing/2014/main" id="{4597CDDD-C2A5-8722-BCA4-7E2BB17982C0}"/>
              </a:ext>
            </a:extLst>
          </p:cNvPr>
          <p:cNvSpPr/>
          <p:nvPr/>
        </p:nvSpPr>
        <p:spPr>
          <a:xfrm>
            <a:off x="8212509" y="1943460"/>
            <a:ext cx="1136590" cy="1538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箭头: 右 10">
            <a:extLst>
              <a:ext uri="{FF2B5EF4-FFF2-40B4-BE49-F238E27FC236}">
                <a16:creationId xmlns:a16="http://schemas.microsoft.com/office/drawing/2014/main" id="{4A8C4374-F9E1-4E86-CAA2-B6B1CAE0ED47}"/>
              </a:ext>
            </a:extLst>
          </p:cNvPr>
          <p:cNvSpPr/>
          <p:nvPr/>
        </p:nvSpPr>
        <p:spPr>
          <a:xfrm>
            <a:off x="8212509" y="4921182"/>
            <a:ext cx="1136590" cy="1538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sp>
        <p:nvSpPr>
          <p:cNvPr id="12" name="箭头: 右 11">
            <a:extLst>
              <a:ext uri="{FF2B5EF4-FFF2-40B4-BE49-F238E27FC236}">
                <a16:creationId xmlns:a16="http://schemas.microsoft.com/office/drawing/2014/main" id="{DDFCFFF0-C73D-0EA6-6EAB-6009E24485D1}"/>
              </a:ext>
            </a:extLst>
          </p:cNvPr>
          <p:cNvSpPr/>
          <p:nvPr/>
        </p:nvSpPr>
        <p:spPr>
          <a:xfrm>
            <a:off x="8212509" y="3455798"/>
            <a:ext cx="1136590" cy="1538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7AB92E1F-91E6-667F-DFFB-587F9E098C6D}"/>
              </a:ext>
            </a:extLst>
          </p:cNvPr>
          <p:cNvSpPr txBox="1"/>
          <p:nvPr/>
        </p:nvSpPr>
        <p:spPr>
          <a:xfrm>
            <a:off x="9651518" y="1943460"/>
            <a:ext cx="1987854" cy="369332"/>
          </a:xfrm>
          <a:prstGeom prst="rect">
            <a:avLst/>
          </a:prstGeom>
          <a:noFill/>
        </p:spPr>
        <p:txBody>
          <a:bodyPr wrap="square" rtlCol="0">
            <a:spAutoFit/>
          </a:bodyPr>
          <a:lstStyle/>
          <a:p>
            <a:r>
              <a:rPr lang="zh-CN" altLang="en-US" dirty="0"/>
              <a:t>单字边界框预测</a:t>
            </a:r>
          </a:p>
        </p:txBody>
      </p:sp>
      <p:sp>
        <p:nvSpPr>
          <p:cNvPr id="14" name="文本框 13">
            <a:extLst>
              <a:ext uri="{FF2B5EF4-FFF2-40B4-BE49-F238E27FC236}">
                <a16:creationId xmlns:a16="http://schemas.microsoft.com/office/drawing/2014/main" id="{F4933C8C-9FAA-6734-985D-76D9D7B119A8}"/>
              </a:ext>
            </a:extLst>
          </p:cNvPr>
          <p:cNvSpPr txBox="1"/>
          <p:nvPr/>
        </p:nvSpPr>
        <p:spPr>
          <a:xfrm>
            <a:off x="9651518" y="3370639"/>
            <a:ext cx="1987854" cy="923330"/>
          </a:xfrm>
          <a:prstGeom prst="rect">
            <a:avLst/>
          </a:prstGeom>
          <a:noFill/>
        </p:spPr>
        <p:txBody>
          <a:bodyPr wrap="square" rtlCol="0">
            <a:spAutoFit/>
          </a:bodyPr>
          <a:lstStyle/>
          <a:p>
            <a:r>
              <a:rPr lang="zh-CN" altLang="en-US" dirty="0"/>
              <a:t>字符分布</a:t>
            </a:r>
            <a:endParaRPr lang="en-US" altLang="zh-CN" dirty="0"/>
          </a:p>
          <a:p>
            <a:r>
              <a:rPr lang="zh-CN" altLang="en-US" dirty="0"/>
              <a:t>（网格中存在单字的置信度）</a:t>
            </a:r>
          </a:p>
        </p:txBody>
      </p:sp>
      <p:sp>
        <p:nvSpPr>
          <p:cNvPr id="15" name="文本框 14">
            <a:extLst>
              <a:ext uri="{FF2B5EF4-FFF2-40B4-BE49-F238E27FC236}">
                <a16:creationId xmlns:a16="http://schemas.microsoft.com/office/drawing/2014/main" id="{BCAF7582-2C01-1602-EEE5-C7A71D32C565}"/>
              </a:ext>
            </a:extLst>
          </p:cNvPr>
          <p:cNvSpPr txBox="1"/>
          <p:nvPr/>
        </p:nvSpPr>
        <p:spPr>
          <a:xfrm>
            <a:off x="9651518" y="4880868"/>
            <a:ext cx="1987854" cy="369332"/>
          </a:xfrm>
          <a:prstGeom prst="rect">
            <a:avLst/>
          </a:prstGeom>
          <a:noFill/>
        </p:spPr>
        <p:txBody>
          <a:bodyPr wrap="square" rtlCol="0">
            <a:spAutoFit/>
          </a:bodyPr>
          <a:lstStyle/>
          <a:p>
            <a:r>
              <a:rPr lang="zh-CN" altLang="en-US" dirty="0"/>
              <a:t>字符分类结果</a:t>
            </a:r>
          </a:p>
        </p:txBody>
      </p:sp>
    </p:spTree>
    <p:extLst>
      <p:ext uri="{BB962C8B-B14F-4D97-AF65-F5344CB8AC3E}">
        <p14:creationId xmlns:p14="http://schemas.microsoft.com/office/powerpoint/2010/main" val="1761599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5B677B-8BC5-6E24-7C95-9251A7A195C0}"/>
              </a:ext>
            </a:extLst>
          </p:cNvPr>
          <p:cNvSpPr>
            <a:spLocks noGrp="1"/>
          </p:cNvSpPr>
          <p:nvPr>
            <p:ph type="title"/>
          </p:nvPr>
        </p:nvSpPr>
        <p:spPr/>
        <p:txBody>
          <a:bodyPr/>
          <a:lstStyle/>
          <a:p>
            <a:r>
              <a:rPr lang="en-US" altLang="zh-CN" dirty="0">
                <a:latin typeface="Calibri" panose="020F0502020204030204" pitchFamily="34" charset="0"/>
                <a:ea typeface="Calibri" panose="020F0502020204030204" pitchFamily="34" charset="0"/>
                <a:cs typeface="Calibri" panose="020F0502020204030204" pitchFamily="34" charset="0"/>
              </a:rPr>
              <a:t>Reading order module</a:t>
            </a:r>
            <a:endParaRPr lang="zh-CN" altLang="en-US" dirty="0">
              <a:latin typeface="Calibri" panose="020F0502020204030204" pitchFamily="34" charset="0"/>
              <a:cs typeface="Calibri" panose="020F0502020204030204" pitchFamily="34" charset="0"/>
            </a:endParaRPr>
          </a:p>
        </p:txBody>
      </p:sp>
      <p:pic>
        <p:nvPicPr>
          <p:cNvPr id="5" name="内容占位符 4">
            <a:extLst>
              <a:ext uri="{FF2B5EF4-FFF2-40B4-BE49-F238E27FC236}">
                <a16:creationId xmlns:a16="http://schemas.microsoft.com/office/drawing/2014/main" id="{7F786665-A07E-D8AD-27C9-20DE957F1505}"/>
              </a:ext>
            </a:extLst>
          </p:cNvPr>
          <p:cNvPicPr>
            <a:picLocks noGrp="1" noChangeAspect="1"/>
          </p:cNvPicPr>
          <p:nvPr>
            <p:ph idx="1"/>
          </p:nvPr>
        </p:nvPicPr>
        <p:blipFill>
          <a:blip r:embed="rId3"/>
          <a:stretch>
            <a:fillRect/>
          </a:stretch>
        </p:blipFill>
        <p:spPr>
          <a:xfrm>
            <a:off x="667262" y="1509374"/>
            <a:ext cx="8277006" cy="4327900"/>
          </a:xfrm>
        </p:spPr>
      </p:pic>
      <p:sp>
        <p:nvSpPr>
          <p:cNvPr id="10" name="文本框 9">
            <a:extLst>
              <a:ext uri="{FF2B5EF4-FFF2-40B4-BE49-F238E27FC236}">
                <a16:creationId xmlns:a16="http://schemas.microsoft.com/office/drawing/2014/main" id="{AD6E8B3D-FB8B-8183-2696-50B80770E8B5}"/>
              </a:ext>
            </a:extLst>
          </p:cNvPr>
          <p:cNvSpPr txBox="1"/>
          <p:nvPr/>
        </p:nvSpPr>
        <p:spPr>
          <a:xfrm>
            <a:off x="8564783" y="2877018"/>
            <a:ext cx="3168502" cy="2400657"/>
          </a:xfrm>
          <a:prstGeom prst="rect">
            <a:avLst/>
          </a:prstGeom>
          <a:noFill/>
        </p:spPr>
        <p:txBody>
          <a:bodyPr wrap="square" rtlCol="0">
            <a:spAutoFit/>
          </a:bodyPr>
          <a:lstStyle/>
          <a:p>
            <a:r>
              <a:rPr lang="zh-CN" altLang="en-US" sz="2500" dirty="0">
                <a:latin typeface="Calibri" panose="020F0502020204030204" pitchFamily="34" charset="0"/>
                <a:cs typeface="Calibri" panose="020F0502020204030204" pitchFamily="34" charset="0"/>
              </a:rPr>
              <a:t>将阅读顺序预测问题分解：</a:t>
            </a:r>
            <a:endParaRPr lang="en-US" altLang="zh-CN" sz="2500" dirty="0">
              <a:latin typeface="Calibri" panose="020F0502020204030204" pitchFamily="34" charset="0"/>
              <a:cs typeface="Calibri" panose="020F0502020204030204" pitchFamily="34" charset="0"/>
            </a:endParaRPr>
          </a:p>
          <a:p>
            <a:r>
              <a:rPr lang="en-US" altLang="zh-CN" sz="2500" dirty="0">
                <a:latin typeface="Calibri" panose="020F0502020204030204" pitchFamily="34" charset="0"/>
                <a:cs typeface="Calibri" panose="020F0502020204030204" pitchFamily="34" charset="0"/>
              </a:rPr>
              <a:t>1. </a:t>
            </a:r>
            <a:r>
              <a:rPr lang="zh-CN" altLang="en-US" sz="2500" dirty="0">
                <a:latin typeface="Calibri" panose="020F0502020204030204" pitchFamily="34" charset="0"/>
                <a:cs typeface="Calibri" panose="020F0502020204030204" pitchFamily="34" charset="0"/>
              </a:rPr>
              <a:t>行开始字符预测</a:t>
            </a:r>
            <a:endParaRPr lang="en-US" altLang="zh-CN" sz="2500" dirty="0">
              <a:latin typeface="Calibri" panose="020F0502020204030204" pitchFamily="34" charset="0"/>
              <a:cs typeface="Calibri" panose="020F0502020204030204" pitchFamily="34" charset="0"/>
            </a:endParaRPr>
          </a:p>
          <a:p>
            <a:r>
              <a:rPr lang="en-US" altLang="zh-CN" sz="2500" dirty="0">
                <a:latin typeface="Calibri" panose="020F0502020204030204" pitchFamily="34" charset="0"/>
                <a:cs typeface="Calibri" panose="020F0502020204030204" pitchFamily="34" charset="0"/>
              </a:rPr>
              <a:t>2. </a:t>
            </a:r>
            <a:r>
              <a:rPr lang="zh-CN" altLang="en-US" sz="2500" dirty="0">
                <a:latin typeface="Calibri" panose="020F0502020204030204" pitchFamily="34" charset="0"/>
                <a:cs typeface="Calibri" panose="020F0502020204030204" pitchFamily="34" charset="0"/>
              </a:rPr>
              <a:t>四方向阅读顺序预测</a:t>
            </a:r>
            <a:endParaRPr lang="en-US" altLang="zh-CN" sz="2500" dirty="0">
              <a:latin typeface="Calibri" panose="020F0502020204030204" pitchFamily="34" charset="0"/>
              <a:cs typeface="Calibri" panose="020F0502020204030204" pitchFamily="34" charset="0"/>
            </a:endParaRPr>
          </a:p>
          <a:p>
            <a:r>
              <a:rPr lang="en-US" altLang="zh-CN" sz="2500" dirty="0">
                <a:latin typeface="Calibri" panose="020F0502020204030204" pitchFamily="34" charset="0"/>
                <a:cs typeface="Calibri" panose="020F0502020204030204" pitchFamily="34" charset="0"/>
              </a:rPr>
              <a:t>3. </a:t>
            </a:r>
            <a:r>
              <a:rPr lang="zh-CN" altLang="en-US" sz="2500" dirty="0">
                <a:latin typeface="Calibri" panose="020F0502020204030204" pitchFamily="34" charset="0"/>
                <a:cs typeface="Calibri" panose="020F0502020204030204" pitchFamily="34" charset="0"/>
              </a:rPr>
              <a:t>行结束预测</a:t>
            </a:r>
          </a:p>
        </p:txBody>
      </p:sp>
    </p:spTree>
    <p:extLst>
      <p:ext uri="{BB962C8B-B14F-4D97-AF65-F5344CB8AC3E}">
        <p14:creationId xmlns:p14="http://schemas.microsoft.com/office/powerpoint/2010/main" val="5301027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326823-1CF9-7591-C803-2669360635B2}"/>
              </a:ext>
            </a:extLst>
          </p:cNvPr>
          <p:cNvSpPr>
            <a:spLocks noGrp="1"/>
          </p:cNvSpPr>
          <p:nvPr>
            <p:ph type="title"/>
          </p:nvPr>
        </p:nvSpPr>
        <p:spPr/>
        <p:txBody>
          <a:bodyPr/>
          <a:lstStyle/>
          <a:p>
            <a:r>
              <a:rPr lang="en-US" altLang="zh-CN" dirty="0">
                <a:latin typeface="Calibri" panose="020F0502020204030204" pitchFamily="34" charset="0"/>
                <a:cs typeface="Calibri" panose="020F0502020204030204" pitchFamily="34" charset="0"/>
              </a:rPr>
              <a:t>Graph-based decoding algorithm</a:t>
            </a:r>
            <a:endParaRPr lang="zh-CN" altLang="en-US"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5E5E0CBB-9902-4C1B-759B-EE256A1AC82B}"/>
              </a:ext>
            </a:extLst>
          </p:cNvPr>
          <p:cNvSpPr>
            <a:spLocks noGrp="1"/>
          </p:cNvSpPr>
          <p:nvPr>
            <p:ph idx="1"/>
          </p:nvPr>
        </p:nvSpPr>
        <p:spPr>
          <a:xfrm>
            <a:off x="6283569" y="1825625"/>
            <a:ext cx="5070231" cy="4351338"/>
          </a:xfrm>
        </p:spPr>
        <p:txBody>
          <a:bodyPr/>
          <a:lstStyle/>
          <a:p>
            <a:r>
              <a:rPr lang="zh-CN" altLang="en-US" dirty="0">
                <a:latin typeface="Calibri" panose="020F0502020204030204" pitchFamily="34" charset="0"/>
                <a:cs typeface="Calibri" panose="020F0502020204030204" pitchFamily="34" charset="0"/>
              </a:rPr>
              <a:t>检测识别模块中三个分支的输出通过</a:t>
            </a:r>
            <a:r>
              <a:rPr lang="en-US" altLang="zh-CN" dirty="0">
                <a:latin typeface="Calibri" panose="020F0502020204030204" pitchFamily="34" charset="0"/>
                <a:cs typeface="Calibri" panose="020F0502020204030204" pitchFamily="34" charset="0"/>
              </a:rPr>
              <a:t>Non-maximum suppression</a:t>
            </a:r>
            <a:r>
              <a:rPr lang="zh-CN" altLang="en-US" dirty="0">
                <a:latin typeface="Calibri" panose="020F0502020204030204" pitchFamily="34" charset="0"/>
                <a:cs typeface="Calibri" panose="020F0502020204030204" pitchFamily="34" charset="0"/>
              </a:rPr>
              <a:t>得到单字检测识别</a:t>
            </a:r>
            <a:endParaRPr lang="en-US" altLang="zh-CN" dirty="0">
              <a:latin typeface="Calibri" panose="020F0502020204030204" pitchFamily="34" charset="0"/>
              <a:cs typeface="Calibri" panose="020F0502020204030204" pitchFamily="34" charset="0"/>
            </a:endParaRPr>
          </a:p>
          <a:p>
            <a:r>
              <a:rPr lang="zh-CN" altLang="en-US" dirty="0">
                <a:latin typeface="Calibri" panose="020F0502020204030204" pitchFamily="34" charset="0"/>
                <a:cs typeface="Calibri" panose="020F0502020204030204" pitchFamily="34" charset="0"/>
              </a:rPr>
              <a:t>单字为节点 根据网格转移方向找到下一节点</a:t>
            </a:r>
            <a:endParaRPr lang="en-US" altLang="zh-CN" dirty="0">
              <a:latin typeface="Calibri" panose="020F0502020204030204" pitchFamily="34" charset="0"/>
              <a:cs typeface="Calibri" panose="020F0502020204030204" pitchFamily="34" charset="0"/>
            </a:endParaRPr>
          </a:p>
          <a:p>
            <a:r>
              <a:rPr lang="en-US" altLang="zh-CN" dirty="0">
                <a:latin typeface="Calibri" panose="020F0502020204030204" pitchFamily="34" charset="0"/>
                <a:cs typeface="Calibri" panose="020F0502020204030204" pitchFamily="34" charset="0"/>
              </a:rPr>
              <a:t> </a:t>
            </a:r>
            <a:r>
              <a:rPr lang="zh-CN" altLang="en-US" dirty="0">
                <a:latin typeface="Calibri" panose="020F0502020204030204" pitchFamily="34" charset="0"/>
                <a:cs typeface="Calibri" panose="020F0502020204030204" pitchFamily="34" charset="0"/>
              </a:rPr>
              <a:t>根据行开始分布和行结束分布判断开始和结束节点的路径，得到</a:t>
            </a:r>
            <a:r>
              <a:rPr lang="en-US" altLang="zh-CN" dirty="0">
                <a:latin typeface="Calibri" panose="020F0502020204030204" pitchFamily="34" charset="0"/>
                <a:cs typeface="Calibri" panose="020F0502020204030204" pitchFamily="34" charset="0"/>
              </a:rPr>
              <a:t>line-level</a:t>
            </a:r>
            <a:r>
              <a:rPr lang="zh-CN" altLang="en-US" dirty="0">
                <a:latin typeface="Calibri" panose="020F0502020204030204" pitchFamily="34" charset="0"/>
                <a:cs typeface="Calibri" panose="020F0502020204030204" pitchFamily="34" charset="0"/>
              </a:rPr>
              <a:t>阅读顺序</a:t>
            </a:r>
            <a:endParaRPr lang="en-US" altLang="zh-CN" dirty="0">
              <a:latin typeface="Calibri" panose="020F0502020204030204" pitchFamily="34" charset="0"/>
              <a:cs typeface="Calibri" panose="020F0502020204030204" pitchFamily="34" charset="0"/>
            </a:endParaRPr>
          </a:p>
          <a:p>
            <a:r>
              <a:rPr lang="zh-CN" altLang="en-US" dirty="0">
                <a:latin typeface="Calibri" panose="020F0502020204030204" pitchFamily="34" charset="0"/>
                <a:cs typeface="Calibri" panose="020F0502020204030204" pitchFamily="34" charset="0"/>
              </a:rPr>
              <a:t>节点替换为对应单字</a:t>
            </a:r>
          </a:p>
        </p:txBody>
      </p:sp>
      <p:pic>
        <p:nvPicPr>
          <p:cNvPr id="5" name="图片 4">
            <a:extLst>
              <a:ext uri="{FF2B5EF4-FFF2-40B4-BE49-F238E27FC236}">
                <a16:creationId xmlns:a16="http://schemas.microsoft.com/office/drawing/2014/main" id="{92DC058B-FD0E-437C-F7A7-08DDE43D5D21}"/>
              </a:ext>
            </a:extLst>
          </p:cNvPr>
          <p:cNvPicPr>
            <a:picLocks noChangeAspect="1"/>
          </p:cNvPicPr>
          <p:nvPr/>
        </p:nvPicPr>
        <p:blipFill>
          <a:blip r:embed="rId2"/>
          <a:stretch>
            <a:fillRect/>
          </a:stretch>
        </p:blipFill>
        <p:spPr>
          <a:xfrm>
            <a:off x="488958" y="1825625"/>
            <a:ext cx="5607042" cy="4231337"/>
          </a:xfrm>
          <a:prstGeom prst="rect">
            <a:avLst/>
          </a:prstGeom>
        </p:spPr>
      </p:pic>
    </p:spTree>
    <p:extLst>
      <p:ext uri="{BB962C8B-B14F-4D97-AF65-F5344CB8AC3E}">
        <p14:creationId xmlns:p14="http://schemas.microsoft.com/office/powerpoint/2010/main" val="969117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FE65DB-C428-9D50-A734-44D5D8D35966}"/>
              </a:ext>
            </a:extLst>
          </p:cNvPr>
          <p:cNvSpPr>
            <a:spLocks noGrp="1"/>
          </p:cNvSpPr>
          <p:nvPr>
            <p:ph type="title"/>
          </p:nvPr>
        </p:nvSpPr>
        <p:spPr/>
        <p:txBody>
          <a:bodyPr/>
          <a:lstStyle/>
          <a:p>
            <a:r>
              <a:rPr lang="en-US" altLang="zh-CN" dirty="0">
                <a:latin typeface="Calibri" panose="020F0502020204030204" pitchFamily="34" charset="0"/>
                <a:ea typeface="Calibri" panose="020F0502020204030204" pitchFamily="34" charset="0"/>
                <a:cs typeface="Calibri" panose="020F0502020204030204" pitchFamily="34" charset="0"/>
              </a:rPr>
              <a:t>Weakly supervised learning</a:t>
            </a:r>
            <a:endParaRPr lang="zh-CN" altLang="en-US" dirty="0">
              <a:latin typeface="Calibri" panose="020F0502020204030204" pitchFamily="34" charset="0"/>
              <a:cs typeface="Calibri" panose="020F0502020204030204" pitchFamily="34" charset="0"/>
            </a:endParaRPr>
          </a:p>
        </p:txBody>
      </p:sp>
      <p:sp>
        <p:nvSpPr>
          <p:cNvPr id="3" name="内容占位符 2">
            <a:extLst>
              <a:ext uri="{FF2B5EF4-FFF2-40B4-BE49-F238E27FC236}">
                <a16:creationId xmlns:a16="http://schemas.microsoft.com/office/drawing/2014/main" id="{5201F95E-EDBA-015C-E536-15E0AE3A3016}"/>
              </a:ext>
            </a:extLst>
          </p:cNvPr>
          <p:cNvSpPr>
            <a:spLocks noGrp="1"/>
          </p:cNvSpPr>
          <p:nvPr>
            <p:ph idx="1"/>
          </p:nvPr>
        </p:nvSpPr>
        <p:spPr/>
        <p:txBody>
          <a:bodyPr/>
          <a:lstStyle/>
          <a:p>
            <a:pPr marL="0" indent="0">
              <a:buNone/>
            </a:pPr>
            <a:endParaRPr lang="zh-CN" altLang="en-US" dirty="0">
              <a:latin typeface="Calibri" panose="020F0502020204030204" pitchFamily="34" charset="0"/>
              <a:cs typeface="Calibri" panose="020F0502020204030204" pitchFamily="34" charset="0"/>
            </a:endParaRPr>
          </a:p>
        </p:txBody>
      </p:sp>
      <p:pic>
        <p:nvPicPr>
          <p:cNvPr id="6" name="图片 5">
            <a:extLst>
              <a:ext uri="{FF2B5EF4-FFF2-40B4-BE49-F238E27FC236}">
                <a16:creationId xmlns:a16="http://schemas.microsoft.com/office/drawing/2014/main" id="{829D199F-0CF1-ACB4-ED46-202C579E31C4}"/>
              </a:ext>
            </a:extLst>
          </p:cNvPr>
          <p:cNvPicPr>
            <a:picLocks noChangeAspect="1"/>
          </p:cNvPicPr>
          <p:nvPr/>
        </p:nvPicPr>
        <p:blipFill>
          <a:blip r:embed="rId3"/>
          <a:stretch>
            <a:fillRect/>
          </a:stretch>
        </p:blipFill>
        <p:spPr>
          <a:xfrm>
            <a:off x="991311" y="1760458"/>
            <a:ext cx="9414617" cy="3739512"/>
          </a:xfrm>
          <a:prstGeom prst="rect">
            <a:avLst/>
          </a:prstGeom>
        </p:spPr>
      </p:pic>
    </p:spTree>
    <p:extLst>
      <p:ext uri="{BB962C8B-B14F-4D97-AF65-F5344CB8AC3E}">
        <p14:creationId xmlns:p14="http://schemas.microsoft.com/office/powerpoint/2010/main" val="34610408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2954</TotalTime>
  <Words>485</Words>
  <Application>Microsoft Office PowerPoint</Application>
  <PresentationFormat>宽屏</PresentationFormat>
  <Paragraphs>62</Paragraphs>
  <Slides>16</Slides>
  <Notes>7</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16</vt:i4>
      </vt:variant>
    </vt:vector>
  </HeadingPairs>
  <TitlesOfParts>
    <vt:vector size="22" baseType="lpstr">
      <vt:lpstr>-apple-system</vt:lpstr>
      <vt:lpstr>等线</vt:lpstr>
      <vt:lpstr>等线 Light</vt:lpstr>
      <vt:lpstr>Arial</vt:lpstr>
      <vt:lpstr>Calibri</vt:lpstr>
      <vt:lpstr>Office 主题​​</vt:lpstr>
      <vt:lpstr>PageNet: Towards End-to-End Weakly Supervised Page-Level Handwritten Chinese Text Recognition PageNet: 面向端到端、弱监督、篇幅级HCTR </vt:lpstr>
      <vt:lpstr>limitations</vt:lpstr>
      <vt:lpstr>contributions</vt:lpstr>
      <vt:lpstr>methodology</vt:lpstr>
      <vt:lpstr>Network architecture</vt:lpstr>
      <vt:lpstr>Detection and recognition module</vt:lpstr>
      <vt:lpstr>Reading order module</vt:lpstr>
      <vt:lpstr>Graph-based decoding algorithm</vt:lpstr>
      <vt:lpstr>Weakly supervised learning</vt:lpstr>
      <vt:lpstr>Weakly supervised learning</vt:lpstr>
      <vt:lpstr>Weakly supervised learning</vt:lpstr>
      <vt:lpstr>Weakly supervised learning</vt:lpstr>
      <vt:lpstr>Experiment</vt:lpstr>
      <vt:lpstr>Summary</vt:lpstr>
      <vt:lpstr>PageNet直接作数据标注，我们利用这项工作进行预标注</vt:lpstr>
      <vt:lpstr>PageNet直接作数据标注，我们利用这项工作进行预标注</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Yuelin Hou</dc:creator>
  <cp:lastModifiedBy>Yuelin Hou</cp:lastModifiedBy>
  <cp:revision>14</cp:revision>
  <dcterms:created xsi:type="dcterms:W3CDTF">2024-06-26T05:00:07Z</dcterms:created>
  <dcterms:modified xsi:type="dcterms:W3CDTF">2024-06-28T06:14:18Z</dcterms:modified>
</cp:coreProperties>
</file>

<file path=docProps/thumbnail.jpeg>
</file>